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28"/>
  </p:notesMasterIdLst>
  <p:handoutMasterIdLst>
    <p:handoutMasterId r:id="rId29"/>
  </p:handoutMasterIdLst>
  <p:sldIdLst>
    <p:sldId id="257" r:id="rId3"/>
    <p:sldId id="357" r:id="rId4"/>
    <p:sldId id="305" r:id="rId5"/>
    <p:sldId id="351" r:id="rId6"/>
    <p:sldId id="332" r:id="rId7"/>
    <p:sldId id="333" r:id="rId8"/>
    <p:sldId id="355" r:id="rId9"/>
    <p:sldId id="356" r:id="rId10"/>
    <p:sldId id="325" r:id="rId11"/>
    <p:sldId id="352" r:id="rId12"/>
    <p:sldId id="328" r:id="rId13"/>
    <p:sldId id="334" r:id="rId14"/>
    <p:sldId id="353" r:id="rId15"/>
    <p:sldId id="330" r:id="rId16"/>
    <p:sldId id="358" r:id="rId17"/>
    <p:sldId id="315" r:id="rId18"/>
    <p:sldId id="318" r:id="rId19"/>
    <p:sldId id="342" r:id="rId20"/>
    <p:sldId id="316" r:id="rId21"/>
    <p:sldId id="321" r:id="rId22"/>
    <p:sldId id="336" r:id="rId23"/>
    <p:sldId id="340" r:id="rId24"/>
    <p:sldId id="322" r:id="rId25"/>
    <p:sldId id="323" r:id="rId26"/>
    <p:sldId id="324" r:id="rId27"/>
  </p:sldIdLst>
  <p:sldSz cx="9144000" cy="5143500" type="screen16x9"/>
  <p:notesSz cx="7023100" cy="93091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E01"/>
    <a:srgbClr val="FF4343"/>
    <a:srgbClr val="14235E"/>
    <a:srgbClr val="00CC66"/>
    <a:srgbClr val="FFD100"/>
    <a:srgbClr val="17B48B"/>
    <a:srgbClr val="105F3E"/>
    <a:srgbClr val="00FF00"/>
    <a:srgbClr val="624D00"/>
    <a:srgbClr val="5CE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2941" autoAdjust="0"/>
  </p:normalViewPr>
  <p:slideViewPr>
    <p:cSldViewPr>
      <p:cViewPr>
        <p:scale>
          <a:sx n="90" d="100"/>
          <a:sy n="90" d="100"/>
        </p:scale>
        <p:origin x="-588" y="-204"/>
      </p:cViewPr>
      <p:guideLst>
        <p:guide orient="horz" pos="108"/>
        <p:guide orient="horz" pos="671"/>
        <p:guide orient="horz" pos="1113"/>
        <p:guide orient="horz" pos="900"/>
        <p:guide orient="horz" pos="2052"/>
        <p:guide orient="horz" pos="3132"/>
        <p:guide pos="2880"/>
        <p:guide pos="244"/>
        <p:guide pos="460"/>
        <p:guide pos="5516"/>
        <p:guide pos="893"/>
        <p:guide pos="5299"/>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8" d="100"/>
          <a:sy n="58" d="100"/>
        </p:scale>
        <p:origin x="-2550"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schmidt\Documents\_Arch%20and%20Platform\JavaScript%20Library%20Best%20Practices\jQueryVer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lineChart>
        <c:grouping val="standard"/>
        <c:varyColors val="0"/>
        <c:ser>
          <c:idx val="0"/>
          <c:order val="0"/>
          <c:tx>
            <c:strRef>
              <c:f>jQuery!$C$1</c:f>
              <c:strCache>
                <c:ptCount val="1"/>
                <c:pt idx="0">
                  <c:v>Source</c:v>
                </c:pt>
              </c:strCache>
            </c:strRef>
          </c:tx>
          <c:spPr>
            <a:ln w="28575">
              <a:solidFill>
                <a:schemeClr val="accent3">
                  <a:lumMod val="75000"/>
                </a:schemeClr>
              </a:solidFill>
            </a:ln>
          </c:spPr>
          <c:marker>
            <c:symbol val="none"/>
          </c:marker>
          <c:cat>
            <c:numRef>
              <c:f>jQuery!$B$2:$B$31</c:f>
              <c:numCache>
                <c:formatCode>m/d/yyyy</c:formatCode>
                <c:ptCount val="30"/>
                <c:pt idx="0">
                  <c:v>38955</c:v>
                </c:pt>
                <c:pt idx="1">
                  <c:v>38960</c:v>
                </c:pt>
                <c:pt idx="2">
                  <c:v>38999</c:v>
                </c:pt>
                <c:pt idx="3">
                  <c:v>39017</c:v>
                </c:pt>
                <c:pt idx="4">
                  <c:v>39063</c:v>
                </c:pt>
                <c:pt idx="5">
                  <c:v>39096</c:v>
                </c:pt>
                <c:pt idx="6">
                  <c:v>39104</c:v>
                </c:pt>
                <c:pt idx="7">
                  <c:v>39140</c:v>
                </c:pt>
                <c:pt idx="8">
                  <c:v>39264</c:v>
                </c:pt>
                <c:pt idx="9">
                  <c:v>39268</c:v>
                </c:pt>
                <c:pt idx="10">
                  <c:v>39318</c:v>
                </c:pt>
                <c:pt idx="11">
                  <c:v>39335</c:v>
                </c:pt>
                <c:pt idx="12">
                  <c:v>39341</c:v>
                </c:pt>
                <c:pt idx="13">
                  <c:v>39461</c:v>
                </c:pt>
                <c:pt idx="14">
                  <c:v>39486</c:v>
                </c:pt>
                <c:pt idx="15">
                  <c:v>39587</c:v>
                </c:pt>
                <c:pt idx="16">
                  <c:v>39589</c:v>
                </c:pt>
                <c:pt idx="17">
                  <c:v>39592</c:v>
                </c:pt>
                <c:pt idx="18">
                  <c:v>39827</c:v>
                </c:pt>
                <c:pt idx="19">
                  <c:v>39834</c:v>
                </c:pt>
                <c:pt idx="20">
                  <c:v>39864</c:v>
                </c:pt>
                <c:pt idx="21">
                  <c:v>40192</c:v>
                </c:pt>
                <c:pt idx="22">
                  <c:v>40203</c:v>
                </c:pt>
                <c:pt idx="23">
                  <c:v>40228</c:v>
                </c:pt>
                <c:pt idx="24">
                  <c:v>40467</c:v>
                </c:pt>
                <c:pt idx="25">
                  <c:v>40493</c:v>
                </c:pt>
                <c:pt idx="26">
                  <c:v>40574</c:v>
                </c:pt>
                <c:pt idx="27">
                  <c:v>40598</c:v>
                </c:pt>
                <c:pt idx="28">
                  <c:v>40633</c:v>
                </c:pt>
                <c:pt idx="29">
                  <c:v>40666</c:v>
                </c:pt>
              </c:numCache>
            </c:numRef>
          </c:cat>
          <c:val>
            <c:numRef>
              <c:f>jQuery!$C$2:$C$31</c:f>
              <c:numCache>
                <c:formatCode>General</c:formatCode>
                <c:ptCount val="30"/>
                <c:pt idx="0">
                  <c:v>45</c:v>
                </c:pt>
                <c:pt idx="1">
                  <c:v>45</c:v>
                </c:pt>
                <c:pt idx="2">
                  <c:v>49</c:v>
                </c:pt>
                <c:pt idx="3">
                  <c:v>50</c:v>
                </c:pt>
                <c:pt idx="4">
                  <c:v>53</c:v>
                </c:pt>
                <c:pt idx="5">
                  <c:v>56</c:v>
                </c:pt>
                <c:pt idx="6">
                  <c:v>58</c:v>
                </c:pt>
                <c:pt idx="7">
                  <c:v>57.9</c:v>
                </c:pt>
                <c:pt idx="8">
                  <c:v>61.3</c:v>
                </c:pt>
                <c:pt idx="9">
                  <c:v>61.4</c:v>
                </c:pt>
                <c:pt idx="10">
                  <c:v>65.7</c:v>
                </c:pt>
                <c:pt idx="11">
                  <c:v>77.400000000000006</c:v>
                </c:pt>
                <c:pt idx="12">
                  <c:v>78.599999999999994</c:v>
                </c:pt>
                <c:pt idx="13">
                  <c:v>93.1</c:v>
                </c:pt>
                <c:pt idx="14">
                  <c:v>94.5</c:v>
                </c:pt>
                <c:pt idx="15">
                  <c:v>95.3</c:v>
                </c:pt>
                <c:pt idx="16">
                  <c:v>97.7</c:v>
                </c:pt>
                <c:pt idx="17">
                  <c:v>97.8</c:v>
                </c:pt>
                <c:pt idx="18">
                  <c:v>114</c:v>
                </c:pt>
                <c:pt idx="19">
                  <c:v>114</c:v>
                </c:pt>
                <c:pt idx="20">
                  <c:v>117</c:v>
                </c:pt>
                <c:pt idx="21">
                  <c:v>155</c:v>
                </c:pt>
                <c:pt idx="22">
                  <c:v>157</c:v>
                </c:pt>
                <c:pt idx="23">
                  <c:v>161</c:v>
                </c:pt>
                <c:pt idx="24">
                  <c:v>179</c:v>
                </c:pt>
                <c:pt idx="25">
                  <c:v>179</c:v>
                </c:pt>
                <c:pt idx="26">
                  <c:v>207</c:v>
                </c:pt>
                <c:pt idx="27">
                  <c:v>212</c:v>
                </c:pt>
                <c:pt idx="28">
                  <c:v>214</c:v>
                </c:pt>
                <c:pt idx="29">
                  <c:v>228</c:v>
                </c:pt>
              </c:numCache>
            </c:numRef>
          </c:val>
          <c:smooth val="0"/>
        </c:ser>
        <c:dLbls>
          <c:showLegendKey val="0"/>
          <c:showVal val="0"/>
          <c:showCatName val="0"/>
          <c:showSerName val="0"/>
          <c:showPercent val="0"/>
          <c:showBubbleSize val="0"/>
        </c:dLbls>
        <c:marker val="1"/>
        <c:smooth val="0"/>
        <c:axId val="80567296"/>
        <c:axId val="131445888"/>
      </c:lineChart>
      <c:dateAx>
        <c:axId val="80567296"/>
        <c:scaling>
          <c:orientation val="minMax"/>
          <c:min val="38955"/>
        </c:scaling>
        <c:delete val="0"/>
        <c:axPos val="b"/>
        <c:numFmt formatCode="yyyy;@" sourceLinked="0"/>
        <c:majorTickMark val="none"/>
        <c:minorTickMark val="none"/>
        <c:tickLblPos val="nextTo"/>
        <c:txPr>
          <a:bodyPr/>
          <a:lstStyle/>
          <a:p>
            <a:pPr>
              <a:defRPr sz="1100">
                <a:solidFill>
                  <a:schemeClr val="tx2">
                    <a:lumMod val="25000"/>
                  </a:schemeClr>
                </a:solidFill>
              </a:defRPr>
            </a:pPr>
            <a:endParaRPr lang="en-US"/>
          </a:p>
        </c:txPr>
        <c:crossAx val="131445888"/>
        <c:crosses val="autoZero"/>
        <c:auto val="1"/>
        <c:lblOffset val="100"/>
        <c:baseTimeUnit val="days"/>
        <c:majorUnit val="1"/>
        <c:majorTimeUnit val="years"/>
        <c:minorUnit val="1"/>
        <c:minorTimeUnit val="years"/>
      </c:dateAx>
      <c:valAx>
        <c:axId val="131445888"/>
        <c:scaling>
          <c:orientation val="minMax"/>
        </c:scaling>
        <c:delete val="0"/>
        <c:axPos val="l"/>
        <c:title>
          <c:tx>
            <c:rich>
              <a:bodyPr rot="0" vert="horz"/>
              <a:lstStyle/>
              <a:p>
                <a:pPr>
                  <a:defRPr sz="1000"/>
                </a:pPr>
                <a:r>
                  <a:rPr lang="en-US" sz="1000" b="0" dirty="0" smtClean="0">
                    <a:solidFill>
                      <a:schemeClr val="bg2">
                        <a:lumMod val="75000"/>
                      </a:schemeClr>
                    </a:solidFill>
                  </a:rPr>
                  <a:t>KB</a:t>
                </a:r>
                <a:endParaRPr lang="en-US" sz="1000" b="0" dirty="0">
                  <a:solidFill>
                    <a:schemeClr val="bg2">
                      <a:lumMod val="75000"/>
                    </a:schemeClr>
                  </a:solidFill>
                </a:endParaRPr>
              </a:p>
            </c:rich>
          </c:tx>
          <c:layout/>
          <c:overlay val="0"/>
        </c:title>
        <c:numFmt formatCode="General" sourceLinked="1"/>
        <c:majorTickMark val="none"/>
        <c:minorTickMark val="none"/>
        <c:tickLblPos val="nextTo"/>
        <c:txPr>
          <a:bodyPr/>
          <a:lstStyle/>
          <a:p>
            <a:pPr>
              <a:defRPr sz="1100">
                <a:solidFill>
                  <a:schemeClr val="tx2">
                    <a:lumMod val="25000"/>
                  </a:schemeClr>
                </a:solidFill>
              </a:defRPr>
            </a:pPr>
            <a:endParaRPr lang="en-US"/>
          </a:p>
        </c:txPr>
        <c:crossAx val="80567296"/>
        <c:crosses val="autoZero"/>
        <c:crossBetween val="between"/>
      </c:valAx>
      <c:spPr>
        <a:solidFill>
          <a:schemeClr val="tx1"/>
        </a:solidFill>
      </c:spPr>
    </c:plotArea>
    <c:plotVisOnly val="1"/>
    <c:dispBlanksAs val="gap"/>
    <c:showDLblsOverMax val="0"/>
  </c:chart>
  <c:spPr>
    <a:solidFill>
      <a:schemeClr val="tx2"/>
    </a:solidFill>
  </c:spPr>
  <c:txPr>
    <a:bodyPr/>
    <a:lstStyle/>
    <a:p>
      <a:pPr>
        <a:defRPr sz="1800">
          <a:solidFill>
            <a:schemeClr val="accent2">
              <a:lumMod val="50000"/>
            </a:schemeClr>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6F21B-AE9F-4F76-87B9-A405FF746D56}" type="doc">
      <dgm:prSet loTypeId="urn:microsoft.com/office/officeart/2005/8/layout/chevron1" loCatId="process" qsTypeId="urn:microsoft.com/office/officeart/2005/8/quickstyle/simple5" qsCatId="simple" csTypeId="urn:microsoft.com/office/officeart/2005/8/colors/colorful3" csCatId="colorful" phldr="1"/>
      <dgm:spPr/>
    </dgm:pt>
    <dgm:pt modelId="{D2FE74B5-6D79-4192-B6D7-9349BE257F57}">
      <dgm:prSet phldrT="[Text]"/>
      <dgm:spPr>
        <a:gradFill flip="none" rotWithShape="0">
          <a:gsLst>
            <a:gs pos="0">
              <a:srgbClr val="FFD100">
                <a:shade val="30000"/>
                <a:satMod val="115000"/>
              </a:srgbClr>
            </a:gs>
            <a:gs pos="50000">
              <a:srgbClr val="FFD100">
                <a:shade val="67500"/>
                <a:satMod val="115000"/>
              </a:srgbClr>
            </a:gs>
            <a:gs pos="100000">
              <a:srgbClr val="FFD100">
                <a:shade val="100000"/>
                <a:satMod val="115000"/>
              </a:srgbClr>
            </a:gs>
          </a:gsLst>
          <a:lin ang="16200000" scaled="1"/>
          <a:tileRect/>
        </a:gradFill>
      </dgm:spPr>
      <dgm:t>
        <a:bodyPr/>
        <a:lstStyle/>
        <a:p>
          <a:r>
            <a:rPr lang="en-US" b="1" i="1" dirty="0" smtClean="0"/>
            <a:t>Past</a:t>
          </a:r>
          <a:endParaRPr lang="en-US" b="1" i="1" dirty="0"/>
        </a:p>
      </dgm:t>
    </dgm:pt>
    <dgm:pt modelId="{5FAE9537-0793-4FFF-83A2-261ED9EC5822}" type="parTrans" cxnId="{90F8C3F9-74D6-4693-9D9E-7A548AE9AA35}">
      <dgm:prSet/>
      <dgm:spPr/>
      <dgm:t>
        <a:bodyPr/>
        <a:lstStyle/>
        <a:p>
          <a:endParaRPr lang="en-US"/>
        </a:p>
      </dgm:t>
    </dgm:pt>
    <dgm:pt modelId="{7E8390C4-4599-4422-ACA0-4A1E8005107F}" type="sibTrans" cxnId="{90F8C3F9-74D6-4693-9D9E-7A548AE9AA35}">
      <dgm:prSet/>
      <dgm:spPr/>
      <dgm:t>
        <a:bodyPr/>
        <a:lstStyle/>
        <a:p>
          <a:endParaRPr lang="en-US"/>
        </a:p>
      </dgm:t>
    </dgm:pt>
    <dgm:pt modelId="{491A4342-14A8-4E7B-B103-D2680E7936DD}">
      <dgm:prSet phldrT="[Text]"/>
      <dgm:spPr>
        <a:gradFill flip="none" rotWithShape="0">
          <a:gsLst>
            <a:gs pos="0">
              <a:srgbClr val="17B48B">
                <a:shade val="30000"/>
                <a:satMod val="115000"/>
              </a:srgbClr>
            </a:gs>
            <a:gs pos="50000">
              <a:srgbClr val="17B48B">
                <a:shade val="67500"/>
                <a:satMod val="115000"/>
              </a:srgbClr>
            </a:gs>
            <a:gs pos="100000">
              <a:srgbClr val="17B48B">
                <a:shade val="100000"/>
                <a:satMod val="115000"/>
              </a:srgbClr>
            </a:gs>
          </a:gsLst>
          <a:lin ang="16200000" scaled="1"/>
          <a:tileRect/>
        </a:gradFill>
      </dgm:spPr>
      <dgm:t>
        <a:bodyPr/>
        <a:lstStyle/>
        <a:p>
          <a:r>
            <a:rPr lang="en-US" b="1" i="1" dirty="0" smtClean="0"/>
            <a:t>Today</a:t>
          </a:r>
          <a:endParaRPr lang="en-US" b="1" i="1" dirty="0"/>
        </a:p>
      </dgm:t>
    </dgm:pt>
    <dgm:pt modelId="{D562EA20-18AC-48FF-9DB8-8267AA6AB72B}" type="parTrans" cxnId="{5563F7A3-0936-49BB-ACFE-0CB22D099ACA}">
      <dgm:prSet/>
      <dgm:spPr/>
      <dgm:t>
        <a:bodyPr/>
        <a:lstStyle/>
        <a:p>
          <a:endParaRPr lang="en-US"/>
        </a:p>
      </dgm:t>
    </dgm:pt>
    <dgm:pt modelId="{F2BCE94F-C0C0-4AE3-9B4A-17459BD7F2DF}" type="sibTrans" cxnId="{5563F7A3-0936-49BB-ACFE-0CB22D099ACA}">
      <dgm:prSet/>
      <dgm:spPr/>
      <dgm:t>
        <a:bodyPr/>
        <a:lstStyle/>
        <a:p>
          <a:endParaRPr lang="en-US"/>
        </a:p>
      </dgm:t>
    </dgm:pt>
    <dgm:pt modelId="{099A2D9E-5C6A-46CB-A679-C3BDC2FE1545}">
      <dgm:prSet phldrT="[Text]"/>
      <dgm:spPr>
        <a:gradFill flip="none" rotWithShape="0">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dgm:spPr>
      <dgm:t>
        <a:bodyPr/>
        <a:lstStyle/>
        <a:p>
          <a:r>
            <a:rPr lang="en-US" b="1" i="1" dirty="0" smtClean="0"/>
            <a:t>Current Directions</a:t>
          </a:r>
          <a:endParaRPr lang="en-US" b="1" i="1" dirty="0"/>
        </a:p>
      </dgm:t>
    </dgm:pt>
    <dgm:pt modelId="{904D0EDF-F21C-47C0-9C0D-07C80ADC396F}" type="parTrans" cxnId="{8D1E95C8-81F8-4DF5-89BB-6F47F39A3F0A}">
      <dgm:prSet/>
      <dgm:spPr/>
      <dgm:t>
        <a:bodyPr/>
        <a:lstStyle/>
        <a:p>
          <a:endParaRPr lang="en-US"/>
        </a:p>
      </dgm:t>
    </dgm:pt>
    <dgm:pt modelId="{F91C4A90-A967-47C5-A017-CF868D8F5222}" type="sibTrans" cxnId="{8D1E95C8-81F8-4DF5-89BB-6F47F39A3F0A}">
      <dgm:prSet/>
      <dgm:spPr/>
      <dgm:t>
        <a:bodyPr/>
        <a:lstStyle/>
        <a:p>
          <a:endParaRPr lang="en-US"/>
        </a:p>
      </dgm:t>
    </dgm:pt>
    <dgm:pt modelId="{A0CE3009-5917-458C-B0B6-074913D7D62D}" type="pres">
      <dgm:prSet presAssocID="{8A06F21B-AE9F-4F76-87B9-A405FF746D56}" presName="Name0" presStyleCnt="0">
        <dgm:presLayoutVars>
          <dgm:dir/>
          <dgm:animLvl val="lvl"/>
          <dgm:resizeHandles val="exact"/>
        </dgm:presLayoutVars>
      </dgm:prSet>
      <dgm:spPr/>
    </dgm:pt>
    <dgm:pt modelId="{8547C8CC-8FCF-490E-A502-2D74419A8B84}" type="pres">
      <dgm:prSet presAssocID="{D2FE74B5-6D79-4192-B6D7-9349BE257F57}" presName="parTxOnly" presStyleLbl="node1" presStyleIdx="0" presStyleCnt="3">
        <dgm:presLayoutVars>
          <dgm:chMax val="0"/>
          <dgm:chPref val="0"/>
          <dgm:bulletEnabled val="1"/>
        </dgm:presLayoutVars>
      </dgm:prSet>
      <dgm:spPr/>
      <dgm:t>
        <a:bodyPr/>
        <a:lstStyle/>
        <a:p>
          <a:endParaRPr lang="en-US"/>
        </a:p>
      </dgm:t>
    </dgm:pt>
    <dgm:pt modelId="{290AAA77-3A8F-46E6-897D-97B14908FABB}" type="pres">
      <dgm:prSet presAssocID="{7E8390C4-4599-4422-ACA0-4A1E8005107F}" presName="parTxOnlySpace" presStyleCnt="0"/>
      <dgm:spPr/>
    </dgm:pt>
    <dgm:pt modelId="{B560C726-DFE4-45DB-B07F-A5EA645FBB8C}" type="pres">
      <dgm:prSet presAssocID="{491A4342-14A8-4E7B-B103-D2680E7936DD}" presName="parTxOnly" presStyleLbl="node1" presStyleIdx="1" presStyleCnt="3">
        <dgm:presLayoutVars>
          <dgm:chMax val="0"/>
          <dgm:chPref val="0"/>
          <dgm:bulletEnabled val="1"/>
        </dgm:presLayoutVars>
      </dgm:prSet>
      <dgm:spPr/>
      <dgm:t>
        <a:bodyPr/>
        <a:lstStyle/>
        <a:p>
          <a:endParaRPr lang="en-US"/>
        </a:p>
      </dgm:t>
    </dgm:pt>
    <dgm:pt modelId="{A133954B-8F6D-466A-8642-624098CE13D6}" type="pres">
      <dgm:prSet presAssocID="{F2BCE94F-C0C0-4AE3-9B4A-17459BD7F2DF}" presName="parTxOnlySpace" presStyleCnt="0"/>
      <dgm:spPr/>
    </dgm:pt>
    <dgm:pt modelId="{29299F0A-4AC5-4637-8865-56CEDB68D41D}" type="pres">
      <dgm:prSet presAssocID="{099A2D9E-5C6A-46CB-A679-C3BDC2FE1545}" presName="parTxOnly" presStyleLbl="node1" presStyleIdx="2" presStyleCnt="3">
        <dgm:presLayoutVars>
          <dgm:chMax val="0"/>
          <dgm:chPref val="0"/>
          <dgm:bulletEnabled val="1"/>
        </dgm:presLayoutVars>
      </dgm:prSet>
      <dgm:spPr/>
      <dgm:t>
        <a:bodyPr/>
        <a:lstStyle/>
        <a:p>
          <a:endParaRPr lang="en-US"/>
        </a:p>
      </dgm:t>
    </dgm:pt>
  </dgm:ptLst>
  <dgm:cxnLst>
    <dgm:cxn modelId="{C04734F3-3F1C-490F-B871-87BD50E65497}" type="presOf" srcId="{099A2D9E-5C6A-46CB-A679-C3BDC2FE1545}" destId="{29299F0A-4AC5-4637-8865-56CEDB68D41D}" srcOrd="0" destOrd="0" presId="urn:microsoft.com/office/officeart/2005/8/layout/chevron1"/>
    <dgm:cxn modelId="{7F5DE43A-0220-4BB0-9B81-96B1981103A8}" type="presOf" srcId="{D2FE74B5-6D79-4192-B6D7-9349BE257F57}" destId="{8547C8CC-8FCF-490E-A502-2D74419A8B84}" srcOrd="0" destOrd="0" presId="urn:microsoft.com/office/officeart/2005/8/layout/chevron1"/>
    <dgm:cxn modelId="{70774990-D60F-4840-8F67-60557DCD73B7}" type="presOf" srcId="{8A06F21B-AE9F-4F76-87B9-A405FF746D56}" destId="{A0CE3009-5917-458C-B0B6-074913D7D62D}" srcOrd="0" destOrd="0" presId="urn:microsoft.com/office/officeart/2005/8/layout/chevron1"/>
    <dgm:cxn modelId="{90F8C3F9-74D6-4693-9D9E-7A548AE9AA35}" srcId="{8A06F21B-AE9F-4F76-87B9-A405FF746D56}" destId="{D2FE74B5-6D79-4192-B6D7-9349BE257F57}" srcOrd="0" destOrd="0" parTransId="{5FAE9537-0793-4FFF-83A2-261ED9EC5822}" sibTransId="{7E8390C4-4599-4422-ACA0-4A1E8005107F}"/>
    <dgm:cxn modelId="{8D1E95C8-81F8-4DF5-89BB-6F47F39A3F0A}" srcId="{8A06F21B-AE9F-4F76-87B9-A405FF746D56}" destId="{099A2D9E-5C6A-46CB-A679-C3BDC2FE1545}" srcOrd="2" destOrd="0" parTransId="{904D0EDF-F21C-47C0-9C0D-07C80ADC396F}" sibTransId="{F91C4A90-A967-47C5-A017-CF868D8F5222}"/>
    <dgm:cxn modelId="{5563F7A3-0936-49BB-ACFE-0CB22D099ACA}" srcId="{8A06F21B-AE9F-4F76-87B9-A405FF746D56}" destId="{491A4342-14A8-4E7B-B103-D2680E7936DD}" srcOrd="1" destOrd="0" parTransId="{D562EA20-18AC-48FF-9DB8-8267AA6AB72B}" sibTransId="{F2BCE94F-C0C0-4AE3-9B4A-17459BD7F2DF}"/>
    <dgm:cxn modelId="{FC261B0B-DBE3-4352-B604-447E04A710F0}" type="presOf" srcId="{491A4342-14A8-4E7B-B103-D2680E7936DD}" destId="{B560C726-DFE4-45DB-B07F-A5EA645FBB8C}" srcOrd="0" destOrd="0" presId="urn:microsoft.com/office/officeart/2005/8/layout/chevron1"/>
    <dgm:cxn modelId="{7375183B-DFD5-4000-B63E-780CF1FE6CBC}" type="presParOf" srcId="{A0CE3009-5917-458C-B0B6-074913D7D62D}" destId="{8547C8CC-8FCF-490E-A502-2D74419A8B84}" srcOrd="0" destOrd="0" presId="urn:microsoft.com/office/officeart/2005/8/layout/chevron1"/>
    <dgm:cxn modelId="{844AFA5E-36A8-484D-B37D-1C29D6243DFF}" type="presParOf" srcId="{A0CE3009-5917-458C-B0B6-074913D7D62D}" destId="{290AAA77-3A8F-46E6-897D-97B14908FABB}" srcOrd="1" destOrd="0" presId="urn:microsoft.com/office/officeart/2005/8/layout/chevron1"/>
    <dgm:cxn modelId="{DE6526C7-6FE5-4481-A7C3-96F4C0B0620A}" type="presParOf" srcId="{A0CE3009-5917-458C-B0B6-074913D7D62D}" destId="{B560C726-DFE4-45DB-B07F-A5EA645FBB8C}" srcOrd="2" destOrd="0" presId="urn:microsoft.com/office/officeart/2005/8/layout/chevron1"/>
    <dgm:cxn modelId="{B0362FB6-1FAB-484E-87E8-25E4FBFE5F7E}" type="presParOf" srcId="{A0CE3009-5917-458C-B0B6-074913D7D62D}" destId="{A133954B-8F6D-466A-8642-624098CE13D6}" srcOrd="3" destOrd="0" presId="urn:microsoft.com/office/officeart/2005/8/layout/chevron1"/>
    <dgm:cxn modelId="{BB15C8B3-FCBD-408B-881E-C4637ECDE681}" type="presParOf" srcId="{A0CE3009-5917-458C-B0B6-074913D7D62D}" destId="{29299F0A-4AC5-4637-8865-56CEDB68D41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7C8CC-8FCF-490E-A502-2D74419A8B84}">
      <dsp:nvSpPr>
        <dsp:cNvPr id="0" name=""/>
        <dsp:cNvSpPr/>
      </dsp:nvSpPr>
      <dsp:spPr>
        <a:xfrm>
          <a:off x="1722" y="0"/>
          <a:ext cx="2098334" cy="348301"/>
        </a:xfrm>
        <a:prstGeom prst="chevron">
          <a:avLst/>
        </a:prstGeom>
        <a:gradFill flip="none" rotWithShape="0">
          <a:gsLst>
            <a:gs pos="0">
              <a:srgbClr val="FFD100">
                <a:shade val="30000"/>
                <a:satMod val="115000"/>
              </a:srgbClr>
            </a:gs>
            <a:gs pos="50000">
              <a:srgbClr val="FFD100">
                <a:shade val="67500"/>
                <a:satMod val="115000"/>
              </a:srgbClr>
            </a:gs>
            <a:gs pos="100000">
              <a:srgbClr val="FFD100">
                <a:shade val="100000"/>
                <a:satMod val="115000"/>
              </a:srgbClr>
            </a:gs>
          </a:gsLst>
          <a:lin ang="16200000" scaled="1"/>
          <a:tileRect/>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i="1" kern="1200" dirty="0" smtClean="0"/>
            <a:t>Past</a:t>
          </a:r>
          <a:endParaRPr lang="en-US" sz="1500" b="1" i="1" kern="1200" dirty="0"/>
        </a:p>
      </dsp:txBody>
      <dsp:txXfrm>
        <a:off x="175873" y="0"/>
        <a:ext cx="1750033" cy="348301"/>
      </dsp:txXfrm>
    </dsp:sp>
    <dsp:sp modelId="{B560C726-DFE4-45DB-B07F-A5EA645FBB8C}">
      <dsp:nvSpPr>
        <dsp:cNvPr id="0" name=""/>
        <dsp:cNvSpPr/>
      </dsp:nvSpPr>
      <dsp:spPr>
        <a:xfrm>
          <a:off x="1890223" y="0"/>
          <a:ext cx="2098334" cy="348301"/>
        </a:xfrm>
        <a:prstGeom prst="chevron">
          <a:avLst/>
        </a:prstGeom>
        <a:gradFill flip="none" rotWithShape="0">
          <a:gsLst>
            <a:gs pos="0">
              <a:srgbClr val="17B48B">
                <a:shade val="30000"/>
                <a:satMod val="115000"/>
              </a:srgbClr>
            </a:gs>
            <a:gs pos="50000">
              <a:srgbClr val="17B48B">
                <a:shade val="67500"/>
                <a:satMod val="115000"/>
              </a:srgbClr>
            </a:gs>
            <a:gs pos="100000">
              <a:srgbClr val="17B48B">
                <a:shade val="100000"/>
                <a:satMod val="115000"/>
              </a:srgbClr>
            </a:gs>
          </a:gsLst>
          <a:lin ang="16200000" scaled="1"/>
          <a:tileRect/>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636071"/>
              <a:satOff val="1037"/>
              <a:lumOff val="539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i="1" kern="1200" dirty="0" smtClean="0"/>
            <a:t>Today</a:t>
          </a:r>
          <a:endParaRPr lang="en-US" sz="1500" b="1" i="1" kern="1200" dirty="0"/>
        </a:p>
      </dsp:txBody>
      <dsp:txXfrm>
        <a:off x="2064374" y="0"/>
        <a:ext cx="1750033" cy="348301"/>
      </dsp:txXfrm>
    </dsp:sp>
    <dsp:sp modelId="{29299F0A-4AC5-4637-8865-56CEDB68D41D}">
      <dsp:nvSpPr>
        <dsp:cNvPr id="0" name=""/>
        <dsp:cNvSpPr/>
      </dsp:nvSpPr>
      <dsp:spPr>
        <a:xfrm>
          <a:off x="3778724" y="0"/>
          <a:ext cx="2098334" cy="348301"/>
        </a:xfrm>
        <a:prstGeom prst="chevron">
          <a:avLst/>
        </a:prstGeom>
        <a:gradFill flip="none" rotWithShape="0">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272143"/>
              <a:satOff val="2073"/>
              <a:lumOff val="1078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i="1" kern="1200" dirty="0" smtClean="0"/>
            <a:t>Current Directions</a:t>
          </a:r>
          <a:endParaRPr lang="en-US" sz="1500" b="1" i="1" kern="1200" dirty="0"/>
        </a:p>
      </dsp:txBody>
      <dsp:txXfrm>
        <a:off x="3952875" y="0"/>
        <a:ext cx="1750033" cy="3483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10/main" val="41817905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pitchFamily="34" charset="0"/>
              </a:defRPr>
            </a:lvl1pPr>
          </a:lstStyle>
          <a:p>
            <a:r>
              <a:rPr lang="en-US" smtClean="0"/>
              <a:t>MVP Summit 2008</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pitchFamily="34" charset="0"/>
              </a:defRPr>
            </a:lvl1pPr>
          </a:lstStyle>
          <a:p>
            <a:fld id="{3A711A3D-EB11-4A86-AE3B-C05D20DA5C3B}" type="datetimeFigureOut">
              <a:rPr lang="en-US" smtClean="0"/>
              <a:pPr/>
              <a:t>6/15/2011</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350276721"/>
      </p:ext>
    </p:extLst>
  </p:cSld>
  <p:clrMap bg1="lt1" tx1="dk1" bg2="lt2" tx2="dk2" accent1="accent1" accent2="accent2" accent3="accent3" accent4="accent4" accent5="accent5" accent6="accent6" hlink="hlink" folHlink="folHlink"/>
  <p:hf hdr="0" ftr="0" dt="0"/>
  <p:notesStyle>
    <a:lvl1pPr marL="0" algn="l" defTabSz="685864" rtl="0" eaLnBrk="1" latinLnBrk="0" hangingPunct="1">
      <a:lnSpc>
        <a:spcPct val="90000"/>
      </a:lnSpc>
      <a:spcAft>
        <a:spcPts val="250"/>
      </a:spcAft>
      <a:defRPr sz="700" kern="1200">
        <a:solidFill>
          <a:schemeClr val="tx1"/>
        </a:solidFill>
        <a:latin typeface="Segoe"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75004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Why is responsiveness important</a:t>
            </a:r>
          </a:p>
          <a:p>
            <a:pPr lvl="1"/>
            <a:r>
              <a:rPr lang="en-US" sz="2000" dirty="0" smtClean="0"/>
              <a:t>Responding to interactions is an integral part of a user’s experience and </a:t>
            </a:r>
            <a:br>
              <a:rPr lang="en-US" sz="2000" dirty="0" smtClean="0"/>
            </a:br>
            <a:r>
              <a:rPr lang="en-US" sz="2000" dirty="0" smtClean="0"/>
              <a:t>satisfaction with the page </a:t>
            </a:r>
          </a:p>
          <a:p>
            <a:pPr lvl="1"/>
            <a:r>
              <a:rPr lang="en-US" sz="2000" dirty="0" smtClean="0"/>
              <a:t>Responsiveness is often poor and overlooked</a:t>
            </a:r>
          </a:p>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21987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28948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07244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98454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Heaviest part of ad loading pushed out.</a:t>
            </a:r>
            <a:r>
              <a:rPr lang="en-US" baseline="0" dirty="0" smtClean="0"/>
              <a:t>  Lib, smaller ads not pushed out.</a:t>
            </a:r>
          </a:p>
          <a:p>
            <a:r>
              <a:rPr lang="en-US" dirty="0" smtClean="0"/>
              <a:t>Some</a:t>
            </a:r>
            <a:r>
              <a:rPr lang="en-US" baseline="0" dirty="0" smtClean="0"/>
              <a:t> improvement to tail of core, due to less overlap of Core and Ads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02208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06011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750042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428751"/>
            <a:ext cx="7681913" cy="1142621"/>
          </a:xfrm>
        </p:spPr>
        <p:txBody>
          <a:bodyPr>
            <a:noAutofit/>
          </a:bodyPr>
          <a:lstStyle>
            <a:lvl1pPr>
              <a:lnSpc>
                <a:spcPct val="90000"/>
              </a:lnSpc>
              <a:defRPr sz="4100">
                <a:effectLst>
                  <a:outerShdw blurRad="50800" dist="38100" dir="2700000" algn="tl" rotWithShape="0">
                    <a:prstClr val="black">
                      <a:alpha val="58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1044" y="2911302"/>
            <a:ext cx="7681913" cy="346249"/>
          </a:xfrm>
        </p:spPr>
        <p:txBody>
          <a:bodyPr>
            <a:noAutofit/>
          </a:bodyPr>
          <a:lstStyle>
            <a:lvl1pPr marL="0" indent="0" algn="l">
              <a:lnSpc>
                <a:spcPct val="90000"/>
              </a:lnSpc>
              <a:spcBef>
                <a:spcPts val="0"/>
              </a:spcBef>
              <a:buNone/>
              <a:defRPr>
                <a:solidFill>
                  <a:schemeClr val="tx1">
                    <a:tint val="75000"/>
                  </a:schemeClr>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165045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428750"/>
            <a:ext cx="8040688"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2" y="857629"/>
            <a:ext cx="6995214" cy="1142621"/>
          </a:xfrm>
        </p:spPr>
        <p:txBody>
          <a:bodyPr anchor="t" anchorCtr="0">
            <a:noAutofit/>
          </a:bodyPr>
          <a:lstStyle>
            <a:lvl1pPr>
              <a:lnSpc>
                <a:spcPct val="90000"/>
              </a:lnSpc>
              <a:defRPr sz="4100"/>
            </a:lvl1pPr>
          </a:lstStyle>
          <a:p>
            <a:r>
              <a:rPr lang="en-US" smtClean="0"/>
              <a:t>Click to edit Master title style</a:t>
            </a:r>
            <a:endParaRPr lang="en-US" dirty="0"/>
          </a:p>
        </p:txBody>
      </p:sp>
      <p:sp>
        <p:nvSpPr>
          <p:cNvPr id="3" name="Subtitle 2"/>
          <p:cNvSpPr>
            <a:spLocks noGrp="1"/>
          </p:cNvSpPr>
          <p:nvPr>
            <p:ph type="subTitle" idx="1"/>
          </p:nvPr>
        </p:nvSpPr>
        <p:spPr>
          <a:xfrm>
            <a:off x="1417212" y="3258742"/>
            <a:ext cx="6994950" cy="346249"/>
          </a:xfrm>
        </p:spPr>
        <p:txBody>
          <a:bodyPr>
            <a:noAutofit/>
          </a:bodyPr>
          <a:lstStyle>
            <a:lvl1pPr marL="0" indent="0" algn="l">
              <a:lnSpc>
                <a:spcPct val="90000"/>
              </a:lnSpc>
              <a:spcBef>
                <a:spcPts val="0"/>
              </a:spcBef>
              <a:buNone/>
              <a:defRPr>
                <a:solidFill>
                  <a:schemeClr val="tx1">
                    <a:tint val="75000"/>
                  </a:schemeClr>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1766887"/>
            <a:ext cx="7682119"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59656"/>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58665"/>
            <a:ext cx="4114800"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8665"/>
            <a:ext cx="4114800"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55203"/>
            <a:ext cx="4114800"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31156"/>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55203"/>
            <a:ext cx="4117019"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166473"/>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165045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171450"/>
            <a:ext cx="8375946"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065610"/>
            <a:ext cx="8375946" cy="159602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3" r:id="rId9"/>
    <p:sldLayoutId id="2147483704" r:id="rId10"/>
  </p:sldLayoutIdLst>
  <p:transition>
    <p:fade/>
  </p:transition>
  <p:timing>
    <p:tnLst>
      <p:par>
        <p:cTn id="1" dur="indefinite" restart="never" nodeType="tmRoot"/>
      </p:par>
    </p:tnLst>
  </p:timing>
  <p:hf sldNum="0" hdr="0" dt="0"/>
  <p:txStyles>
    <p:titleStyle>
      <a:lvl1pPr algn="l" defTabSz="685864"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297696" indent="-297696" algn="l" defTabSz="685864" rtl="0" eaLnBrk="1" latinLnBrk="0" hangingPunct="1">
        <a:lnSpc>
          <a:spcPct val="90000"/>
        </a:lnSpc>
        <a:spcBef>
          <a:spcPct val="20000"/>
        </a:spcBef>
        <a:buClr>
          <a:schemeClr val="accent4">
            <a:lumMod val="75000"/>
          </a:schemeClr>
        </a:buClr>
        <a:buSzPct val="100000"/>
        <a:buFontTx/>
        <a:buBlip>
          <a:blip r:embed="rId13"/>
        </a:buBlip>
        <a:defRPr sz="2400" kern="1200">
          <a:solidFill>
            <a:schemeClr val="tx1"/>
          </a:solidFill>
          <a:latin typeface="+mn-lt"/>
          <a:ea typeface="+mn-ea"/>
          <a:cs typeface="+mn-cs"/>
        </a:defRPr>
      </a:lvl1pPr>
      <a:lvl2pPr marL="685891" indent="-297696" algn="l" defTabSz="685864" rtl="0" eaLnBrk="1" latinLnBrk="0" hangingPunct="1">
        <a:lnSpc>
          <a:spcPct val="90000"/>
        </a:lnSpc>
        <a:spcBef>
          <a:spcPct val="20000"/>
        </a:spcBef>
        <a:buSzPct val="100000"/>
        <a:buFontTx/>
        <a:buBlip>
          <a:blip r:embed="rId13"/>
        </a:buBlip>
        <a:defRPr sz="2100" kern="1200">
          <a:solidFill>
            <a:schemeClr val="tx1"/>
          </a:solidFill>
          <a:latin typeface="+mn-lt"/>
          <a:ea typeface="+mn-ea"/>
          <a:cs typeface="+mn-cs"/>
        </a:defRPr>
      </a:lvl2pPr>
      <a:lvl3pPr marL="944292" indent="-258400" algn="l" defTabSz="685864" rtl="0" eaLnBrk="1" latinLnBrk="0" hangingPunct="1">
        <a:lnSpc>
          <a:spcPct val="90000"/>
        </a:lnSpc>
        <a:spcBef>
          <a:spcPct val="20000"/>
        </a:spcBef>
        <a:buSzPct val="100000"/>
        <a:buFontTx/>
        <a:buBlip>
          <a:blip r:embed="rId13"/>
        </a:buBlip>
        <a:defRPr sz="1800" kern="1200">
          <a:solidFill>
            <a:schemeClr val="tx1"/>
          </a:solidFill>
          <a:latin typeface="+mn-lt"/>
          <a:ea typeface="+mn-ea"/>
          <a:cs typeface="+mn-cs"/>
        </a:defRPr>
      </a:lvl3pPr>
      <a:lvl4pPr marL="1203883" indent="-259591" algn="l" defTabSz="685864" rtl="0" eaLnBrk="1" latinLnBrk="0" hangingPunct="1">
        <a:lnSpc>
          <a:spcPct val="90000"/>
        </a:lnSpc>
        <a:spcBef>
          <a:spcPct val="20000"/>
        </a:spcBef>
        <a:buSzPct val="100000"/>
        <a:buFontTx/>
        <a:buBlip>
          <a:blip r:embed="rId13"/>
        </a:buBlip>
        <a:defRPr sz="1800" kern="1200">
          <a:solidFill>
            <a:schemeClr val="tx1"/>
          </a:solidFill>
          <a:latin typeface="+mn-lt"/>
          <a:ea typeface="+mn-ea"/>
          <a:cs typeface="+mn-cs"/>
        </a:defRPr>
      </a:lvl4pPr>
      <a:lvl5pPr marL="1456329" indent="-252446" algn="l" defTabSz="685864" rtl="0" eaLnBrk="1" latinLnBrk="0" hangingPunct="1">
        <a:lnSpc>
          <a:spcPct val="90000"/>
        </a:lnSpc>
        <a:spcBef>
          <a:spcPct val="20000"/>
        </a:spcBef>
        <a:buSzPct val="100000"/>
        <a:buFontTx/>
        <a:buBlip>
          <a:blip r:embed="rId13"/>
        </a:buBlip>
        <a:defRPr sz="1800" kern="1200">
          <a:solidFill>
            <a:schemeClr val="tx1"/>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screen">
            <a:extLst>
              <a:ext uri="{28A0092B-C50C-407E-A947-70E740481C1C}">
                <a14:useLocalDpi xmlns:a14="http://schemas.microsoft.com/office/drawing/2010/main"/>
              </a:ext>
            </a:extLst>
          </a:blip>
          <a:srcRect b="10453"/>
          <a:stretch>
            <a:fillRect/>
          </a:stretch>
        </p:blipFill>
        <p:spPr>
          <a:xfrm>
            <a:off x="0" y="974779"/>
            <a:ext cx="9144000" cy="4168721"/>
          </a:xfrm>
          <a:prstGeom prst="rect">
            <a:avLst/>
          </a:prstGeom>
        </p:spPr>
      </p:pic>
      <p:sp>
        <p:nvSpPr>
          <p:cNvPr id="2" name="Title Placeholder 1"/>
          <p:cNvSpPr>
            <a:spLocks noGrp="1"/>
          </p:cNvSpPr>
          <p:nvPr>
            <p:ph type="title"/>
          </p:nvPr>
        </p:nvSpPr>
        <p:spPr>
          <a:xfrm>
            <a:off x="381000" y="172642"/>
            <a:ext cx="8382000"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428750"/>
            <a:ext cx="8040688"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sldNum="0" hdr="0" dt="0"/>
  <p:txStyles>
    <p:titleStyle>
      <a:lvl1pPr algn="l" defTabSz="685864"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685864" rtl="0" eaLnBrk="1" latinLnBrk="0" hangingPunct="1">
        <a:lnSpc>
          <a:spcPct val="90000"/>
        </a:lnSpc>
        <a:spcBef>
          <a:spcPct val="20000"/>
        </a:spcBef>
        <a:buFont typeface="Arial" pitchFamily="34" charset="0"/>
        <a:buNone/>
        <a:defRPr sz="2300" b="1" kern="1200">
          <a:solidFill>
            <a:schemeClr val="tx1"/>
          </a:solidFill>
          <a:latin typeface="Courier New" pitchFamily="49" charset="0"/>
          <a:ea typeface="+mn-ea"/>
          <a:cs typeface="Courier New" pitchFamily="49" charset="0"/>
        </a:defRPr>
      </a:lvl1pPr>
      <a:lvl2pPr marL="288754" indent="-5954" algn="l" defTabSz="685864" rtl="0" eaLnBrk="1" latinLnBrk="0" hangingPunct="1">
        <a:lnSpc>
          <a:spcPct val="90000"/>
        </a:lnSpc>
        <a:spcBef>
          <a:spcPct val="20000"/>
        </a:spcBef>
        <a:buFont typeface="Arial" pitchFamily="34" charset="0"/>
        <a:buNone/>
        <a:defRPr sz="2100" b="1" kern="1200">
          <a:solidFill>
            <a:schemeClr val="tx1"/>
          </a:solidFill>
          <a:latin typeface="Courier New" pitchFamily="49" charset="0"/>
          <a:ea typeface="+mn-ea"/>
          <a:cs typeface="Courier New" pitchFamily="49" charset="0"/>
        </a:defRPr>
      </a:lvl2pPr>
      <a:lvl3pPr marL="571554" indent="-5954" algn="l" defTabSz="685864"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3pPr>
      <a:lvl4pPr marL="820616" indent="5954" algn="l" defTabSz="685864"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4pPr>
      <a:lvl5pPr marL="1069678" indent="0" algn="l" defTabSz="685864"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trends.builtwith.com/javascript"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84633" y="1600201"/>
            <a:ext cx="8117414" cy="914021"/>
          </a:xfrm>
        </p:spPr>
        <p:txBody>
          <a:bodyPr/>
          <a:lstStyle/>
          <a:p>
            <a:r>
              <a:rPr lang="en-US" sz="3300" dirty="0">
                <a:effectLst/>
              </a:rPr>
              <a:t>Performance Measurement and Case Studies </a:t>
            </a:r>
            <a:br>
              <a:rPr lang="en-US" sz="3300" dirty="0">
                <a:effectLst/>
              </a:rPr>
            </a:br>
            <a:r>
              <a:rPr lang="en-US" sz="3300" dirty="0" smtClean="0">
                <a:effectLst/>
              </a:rPr>
              <a:t>at </a:t>
            </a:r>
            <a:r>
              <a:rPr lang="en-US" sz="3300" dirty="0">
                <a:effectLst/>
              </a:rPr>
              <a:t>MSN</a:t>
            </a:r>
            <a:endParaRPr lang="en-US" sz="3600" i="1" dirty="0"/>
          </a:p>
        </p:txBody>
      </p:sp>
      <p:sp>
        <p:nvSpPr>
          <p:cNvPr id="3" name="Subtitle 2"/>
          <p:cNvSpPr>
            <a:spLocks noGrp="1"/>
          </p:cNvSpPr>
          <p:nvPr>
            <p:ph type="subTitle" idx="1"/>
          </p:nvPr>
        </p:nvSpPr>
        <p:spPr>
          <a:xfrm>
            <a:off x="341798" y="3311352"/>
            <a:ext cx="8117414" cy="974899"/>
          </a:xfrm>
        </p:spPr>
        <p:txBody>
          <a:bodyPr/>
          <a:lstStyle/>
          <a:p>
            <a:r>
              <a:rPr lang="en-US" sz="1800" dirty="0"/>
              <a:t>Paul Roy, Alex Polak, Gregory Bershansky</a:t>
            </a:r>
          </a:p>
          <a:p>
            <a:r>
              <a:rPr lang="en-US" sz="1800" dirty="0"/>
              <a:t>MSN Performance &amp; Reliability Team</a:t>
            </a:r>
          </a:p>
          <a:p>
            <a:r>
              <a:rPr lang="en-US" sz="1800" dirty="0" smtClean="0"/>
              <a:t>Microsoft</a:t>
            </a:r>
            <a:endParaRPr lang="en-US" sz="1800" dirty="0"/>
          </a:p>
        </p:txBody>
      </p:sp>
      <p:sp>
        <p:nvSpPr>
          <p:cNvPr id="5" name="Subtitle 2"/>
          <p:cNvSpPr txBox="1">
            <a:spLocks/>
          </p:cNvSpPr>
          <p:nvPr/>
        </p:nvSpPr>
        <p:spPr>
          <a:xfrm>
            <a:off x="227468" y="4572000"/>
            <a:ext cx="7681913" cy="4407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Clr>
                <a:schemeClr val="accent4">
                  <a:lumMod val="75000"/>
                </a:schemeClr>
              </a:buClr>
              <a:buSzPct val="100000"/>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SzPct val="10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10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10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10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500" dirty="0"/>
          </a:p>
          <a:p>
            <a:endParaRPr lang="en-US" sz="1500" dirty="0"/>
          </a:p>
          <a:p>
            <a:endParaRPr lang="en-US" sz="1500" dirty="0"/>
          </a:p>
        </p:txBody>
      </p:sp>
      <p:sp>
        <p:nvSpPr>
          <p:cNvPr id="7" name="Subtitle 2"/>
          <p:cNvSpPr txBox="1">
            <a:spLocks/>
          </p:cNvSpPr>
          <p:nvPr/>
        </p:nvSpPr>
        <p:spPr>
          <a:xfrm>
            <a:off x="341798" y="4686300"/>
            <a:ext cx="7681913" cy="4407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Clr>
                <a:schemeClr val="accent4">
                  <a:lumMod val="75000"/>
                </a:schemeClr>
              </a:buClr>
              <a:buSzPct val="100000"/>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SzPct val="10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10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10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10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0"/>
              </a:spcBef>
            </a:pPr>
            <a:r>
              <a:rPr lang="en-US" sz="1800" i="1" spc="-113" dirty="0">
                <a:ln w="3175">
                  <a:noFill/>
                </a:ln>
                <a:gradFill flip="none" rotWithShape="1">
                  <a:gsLst>
                    <a:gs pos="0">
                      <a:srgbClr val="FFFFB9"/>
                    </a:gs>
                    <a:gs pos="36000">
                      <a:srgbClr val="FFFF99"/>
                    </a:gs>
                    <a:gs pos="86000">
                      <a:srgbClr val="F6AE1E"/>
                    </a:gs>
                  </a:gsLst>
                  <a:lin ang="5400000" scaled="0"/>
                  <a:tileRect/>
                </a:gradFill>
                <a:latin typeface="Segoe" pitchFamily="34" charset="0"/>
                <a:cs typeface="Arial" charset="0"/>
              </a:rPr>
              <a:t>Velocity Web Performance &amp; Operations Conference – June 2011</a:t>
            </a:r>
          </a:p>
          <a:p>
            <a:endParaRPr lang="en-US" sz="1500" dirty="0"/>
          </a:p>
          <a:p>
            <a:endParaRPr lang="en-US" sz="1500" dirty="0"/>
          </a:p>
          <a:p>
            <a:endParaRPr lang="en-US" sz="15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513293" y="1943101"/>
            <a:ext cx="8117414" cy="914021"/>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z="3600" i="1" dirty="0">
                <a:effectLst/>
              </a:rPr>
              <a:t>Measurement Systems</a:t>
            </a:r>
          </a:p>
        </p:txBody>
      </p:sp>
      <p:sp>
        <p:nvSpPr>
          <p:cNvPr id="4" name="Subtitle 5"/>
          <p:cNvSpPr>
            <a:spLocks noGrp="1"/>
          </p:cNvSpPr>
          <p:nvPr>
            <p:ph type="subTitle" idx="1"/>
          </p:nvPr>
        </p:nvSpPr>
        <p:spPr>
          <a:xfrm>
            <a:off x="513293" y="3105150"/>
            <a:ext cx="8117414" cy="1600200"/>
          </a:xfrm>
        </p:spPr>
        <p:txBody>
          <a:bodyPr/>
          <a:lstStyle/>
          <a:p>
            <a:r>
              <a:rPr lang="en-US" sz="2000" dirty="0"/>
              <a:t>Goal:  </a:t>
            </a:r>
            <a:r>
              <a:rPr lang="en-US" sz="2000" dirty="0" smtClean="0"/>
              <a:t>Comprehensive measurement capability across</a:t>
            </a:r>
            <a:br>
              <a:rPr lang="en-US" sz="2000" dirty="0" smtClean="0"/>
            </a:br>
            <a:r>
              <a:rPr lang="en-US" sz="2000" dirty="0" smtClean="0"/>
              <a:t>Synthetic and RUM systems</a:t>
            </a:r>
            <a:endParaRPr lang="en-US" sz="2100" dirty="0"/>
          </a:p>
          <a:p>
            <a:endParaRPr lang="en-US" sz="2100" dirty="0"/>
          </a:p>
        </p:txBody>
      </p:sp>
    </p:spTree>
    <p:extLst>
      <p:ext uri="{BB962C8B-B14F-4D97-AF65-F5344CB8AC3E}">
        <p14:creationId xmlns:p14="http://schemas.microsoft.com/office/powerpoint/2010/main" val="44734404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Requirements</a:t>
            </a:r>
          </a:p>
        </p:txBody>
      </p:sp>
      <p:sp>
        <p:nvSpPr>
          <p:cNvPr id="4" name="Freeform 3"/>
          <p:cNvSpPr/>
          <p:nvPr/>
        </p:nvSpPr>
        <p:spPr>
          <a:xfrm>
            <a:off x="3416411" y="1925000"/>
            <a:ext cx="5364353" cy="511313"/>
          </a:xfrm>
          <a:custGeom>
            <a:avLst/>
            <a:gdLst>
              <a:gd name="connsiteX0" fmla="*/ 0 w 681750"/>
              <a:gd name="connsiteY0" fmla="*/ 0 h 7150608"/>
              <a:gd name="connsiteX1" fmla="*/ 681750 w 681750"/>
              <a:gd name="connsiteY1" fmla="*/ 0 h 7150608"/>
              <a:gd name="connsiteX2" fmla="*/ 681750 w 681750"/>
              <a:gd name="connsiteY2" fmla="*/ 7150608 h 7150608"/>
              <a:gd name="connsiteX3" fmla="*/ 0 w 681750"/>
              <a:gd name="connsiteY3" fmla="*/ 7150608 h 7150608"/>
              <a:gd name="connsiteX4" fmla="*/ 0 w 681750"/>
              <a:gd name="connsiteY4" fmla="*/ 0 h 715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750" h="7150608">
                <a:moveTo>
                  <a:pt x="681750" y="5"/>
                </a:moveTo>
                <a:lnTo>
                  <a:pt x="681750" y="7150603"/>
                </a:lnTo>
                <a:lnTo>
                  <a:pt x="0" y="7150603"/>
                </a:lnTo>
                <a:lnTo>
                  <a:pt x="0" y="5"/>
                </a:lnTo>
                <a:lnTo>
                  <a:pt x="681750" y="5"/>
                </a:lnTo>
                <a:close/>
              </a:path>
            </a:pathLst>
          </a:custGeom>
          <a:solidFill>
            <a:schemeClr val="tx1">
              <a:lumMod val="95000"/>
              <a:alpha val="9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300" tIns="27150" rIns="54300" bIns="27150" numCol="1" spcCol="953" anchor="ctr" anchorCtr="0">
            <a:noAutofit/>
          </a:bodyPr>
          <a:lstStyle/>
          <a:p>
            <a:pPr marL="205767" lvl="1" indent="-128605" defTabSz="633497">
              <a:lnSpc>
                <a:spcPct val="90000"/>
              </a:lnSpc>
              <a:spcBef>
                <a:spcPct val="0"/>
              </a:spcBef>
              <a:spcAft>
                <a:spcPct val="15000"/>
              </a:spcAft>
              <a:buChar char="••"/>
            </a:pPr>
            <a:r>
              <a:rPr lang="en-US" dirty="0"/>
              <a:t>Measuring the real user experience</a:t>
            </a:r>
          </a:p>
        </p:txBody>
      </p:sp>
      <p:sp>
        <p:nvSpPr>
          <p:cNvPr id="7" name="Freeform 6"/>
          <p:cNvSpPr/>
          <p:nvPr/>
        </p:nvSpPr>
        <p:spPr>
          <a:xfrm>
            <a:off x="398963" y="1861085"/>
            <a:ext cx="3017449" cy="639141"/>
          </a:xfrm>
          <a:custGeom>
            <a:avLst/>
            <a:gdLst>
              <a:gd name="connsiteX0" fmla="*/ 0 w 4022217"/>
              <a:gd name="connsiteY0" fmla="*/ 0 h 852188"/>
              <a:gd name="connsiteX1" fmla="*/ 4022217 w 4022217"/>
              <a:gd name="connsiteY1" fmla="*/ 0 h 852188"/>
              <a:gd name="connsiteX2" fmla="*/ 4022217 w 4022217"/>
              <a:gd name="connsiteY2" fmla="*/ 852188 h 852188"/>
              <a:gd name="connsiteX3" fmla="*/ 0 w 4022217"/>
              <a:gd name="connsiteY3" fmla="*/ 852188 h 852188"/>
              <a:gd name="connsiteX4" fmla="*/ 0 w 4022217"/>
              <a:gd name="connsiteY4" fmla="*/ 0 h 85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217" h="852188">
                <a:moveTo>
                  <a:pt x="0" y="0"/>
                </a:moveTo>
                <a:lnTo>
                  <a:pt x="4022217" y="0"/>
                </a:lnTo>
                <a:lnTo>
                  <a:pt x="4022217" y="852188"/>
                </a:lnTo>
                <a:lnTo>
                  <a:pt x="0" y="852188"/>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txBody>
          <a:bodyPr spcFirstLastPara="0" vert="horz" wrap="square" lIns="68589" tIns="34295" rIns="68589" bIns="34295" numCol="1" spcCol="953" anchor="ctr" anchorCtr="0">
            <a:noAutofit/>
          </a:bodyPr>
          <a:lstStyle/>
          <a:p>
            <a:pPr algn="ctr" defTabSz="800207">
              <a:lnSpc>
                <a:spcPct val="90000"/>
              </a:lnSpc>
              <a:spcBef>
                <a:spcPct val="0"/>
              </a:spcBef>
              <a:spcAft>
                <a:spcPct val="35000"/>
              </a:spcAft>
            </a:pPr>
            <a:r>
              <a:rPr lang="en-US" sz="1800" dirty="0"/>
              <a:t>Real-User “Truth”</a:t>
            </a:r>
          </a:p>
        </p:txBody>
      </p:sp>
      <p:sp>
        <p:nvSpPr>
          <p:cNvPr id="8" name="Freeform 7"/>
          <p:cNvSpPr/>
          <p:nvPr/>
        </p:nvSpPr>
        <p:spPr>
          <a:xfrm>
            <a:off x="3416411" y="2596099"/>
            <a:ext cx="5364353" cy="511313"/>
          </a:xfrm>
          <a:custGeom>
            <a:avLst/>
            <a:gdLst>
              <a:gd name="connsiteX0" fmla="*/ 0 w 681750"/>
              <a:gd name="connsiteY0" fmla="*/ 0 h 7150608"/>
              <a:gd name="connsiteX1" fmla="*/ 681750 w 681750"/>
              <a:gd name="connsiteY1" fmla="*/ 0 h 7150608"/>
              <a:gd name="connsiteX2" fmla="*/ 681750 w 681750"/>
              <a:gd name="connsiteY2" fmla="*/ 7150608 h 7150608"/>
              <a:gd name="connsiteX3" fmla="*/ 0 w 681750"/>
              <a:gd name="connsiteY3" fmla="*/ 7150608 h 7150608"/>
              <a:gd name="connsiteX4" fmla="*/ 0 w 681750"/>
              <a:gd name="connsiteY4" fmla="*/ 0 h 715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750" h="7150608">
                <a:moveTo>
                  <a:pt x="681750" y="5"/>
                </a:moveTo>
                <a:lnTo>
                  <a:pt x="681750" y="7150603"/>
                </a:lnTo>
                <a:lnTo>
                  <a:pt x="0" y="7150603"/>
                </a:lnTo>
                <a:lnTo>
                  <a:pt x="0" y="5"/>
                </a:lnTo>
                <a:lnTo>
                  <a:pt x="681750" y="5"/>
                </a:lnTo>
                <a:close/>
              </a:path>
            </a:pathLst>
          </a:custGeom>
          <a:solidFill>
            <a:schemeClr val="tx1">
              <a:lumMod val="95000"/>
              <a:alpha val="9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300" tIns="27150" rIns="54300" bIns="27150" numCol="1" spcCol="953" anchor="ctr" anchorCtr="0">
            <a:noAutofit/>
          </a:bodyPr>
          <a:lstStyle/>
          <a:p>
            <a:pPr marL="205767" lvl="1" indent="-128605" defTabSz="633497">
              <a:lnSpc>
                <a:spcPct val="90000"/>
              </a:lnSpc>
              <a:spcBef>
                <a:spcPct val="0"/>
              </a:spcBef>
              <a:spcAft>
                <a:spcPct val="15000"/>
              </a:spcAft>
              <a:buChar char="••"/>
            </a:pPr>
            <a:r>
              <a:rPr lang="en-US" dirty="0"/>
              <a:t>Measuring rendering and responsiveness</a:t>
            </a:r>
          </a:p>
        </p:txBody>
      </p:sp>
      <p:sp>
        <p:nvSpPr>
          <p:cNvPr id="9" name="Freeform 8"/>
          <p:cNvSpPr/>
          <p:nvPr/>
        </p:nvSpPr>
        <p:spPr>
          <a:xfrm>
            <a:off x="398963" y="2532184"/>
            <a:ext cx="3017449" cy="639141"/>
          </a:xfrm>
          <a:custGeom>
            <a:avLst/>
            <a:gdLst>
              <a:gd name="connsiteX0" fmla="*/ 0 w 4022217"/>
              <a:gd name="connsiteY0" fmla="*/ 0 h 852188"/>
              <a:gd name="connsiteX1" fmla="*/ 4022217 w 4022217"/>
              <a:gd name="connsiteY1" fmla="*/ 0 h 852188"/>
              <a:gd name="connsiteX2" fmla="*/ 4022217 w 4022217"/>
              <a:gd name="connsiteY2" fmla="*/ 852188 h 852188"/>
              <a:gd name="connsiteX3" fmla="*/ 0 w 4022217"/>
              <a:gd name="connsiteY3" fmla="*/ 852188 h 852188"/>
              <a:gd name="connsiteX4" fmla="*/ 0 w 4022217"/>
              <a:gd name="connsiteY4" fmla="*/ 0 h 85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217" h="852188">
                <a:moveTo>
                  <a:pt x="0" y="0"/>
                </a:moveTo>
                <a:lnTo>
                  <a:pt x="4022217" y="0"/>
                </a:lnTo>
                <a:lnTo>
                  <a:pt x="4022217" y="852188"/>
                </a:lnTo>
                <a:lnTo>
                  <a:pt x="0" y="852188"/>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13333"/>
            </a:schemeClr>
          </a:fillRef>
          <a:effectRef idx="3">
            <a:schemeClr val="accent5">
              <a:alpha val="90000"/>
              <a:hueOff val="0"/>
              <a:satOff val="0"/>
              <a:lumOff val="0"/>
              <a:alphaOff val="-13333"/>
            </a:schemeClr>
          </a:effectRef>
          <a:fontRef idx="minor">
            <a:schemeClr val="lt1"/>
          </a:fontRef>
        </p:style>
        <p:txBody>
          <a:bodyPr spcFirstLastPara="0" vert="horz" wrap="square" lIns="68589" tIns="34295" rIns="68589" bIns="34295" numCol="1" spcCol="953" anchor="ctr" anchorCtr="0">
            <a:noAutofit/>
          </a:bodyPr>
          <a:lstStyle/>
          <a:p>
            <a:pPr algn="ctr" defTabSz="800207">
              <a:lnSpc>
                <a:spcPct val="90000"/>
              </a:lnSpc>
              <a:spcBef>
                <a:spcPct val="0"/>
              </a:spcBef>
              <a:spcAft>
                <a:spcPct val="35000"/>
              </a:spcAft>
            </a:pPr>
            <a:r>
              <a:rPr lang="en-US" sz="1800" dirty="0"/>
              <a:t>Rendering and Responsiveness</a:t>
            </a:r>
          </a:p>
        </p:txBody>
      </p:sp>
      <p:sp>
        <p:nvSpPr>
          <p:cNvPr id="10" name="Freeform 9"/>
          <p:cNvSpPr/>
          <p:nvPr/>
        </p:nvSpPr>
        <p:spPr>
          <a:xfrm>
            <a:off x="3416411" y="3267197"/>
            <a:ext cx="5364353" cy="511313"/>
          </a:xfrm>
          <a:custGeom>
            <a:avLst/>
            <a:gdLst>
              <a:gd name="connsiteX0" fmla="*/ 0 w 681750"/>
              <a:gd name="connsiteY0" fmla="*/ 0 h 7150608"/>
              <a:gd name="connsiteX1" fmla="*/ 681750 w 681750"/>
              <a:gd name="connsiteY1" fmla="*/ 0 h 7150608"/>
              <a:gd name="connsiteX2" fmla="*/ 681750 w 681750"/>
              <a:gd name="connsiteY2" fmla="*/ 7150608 h 7150608"/>
              <a:gd name="connsiteX3" fmla="*/ 0 w 681750"/>
              <a:gd name="connsiteY3" fmla="*/ 7150608 h 7150608"/>
              <a:gd name="connsiteX4" fmla="*/ 0 w 681750"/>
              <a:gd name="connsiteY4" fmla="*/ 0 h 715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750" h="7150608">
                <a:moveTo>
                  <a:pt x="681750" y="5"/>
                </a:moveTo>
                <a:lnTo>
                  <a:pt x="681750" y="7150603"/>
                </a:lnTo>
                <a:lnTo>
                  <a:pt x="0" y="7150603"/>
                </a:lnTo>
                <a:lnTo>
                  <a:pt x="0" y="5"/>
                </a:lnTo>
                <a:lnTo>
                  <a:pt x="681750" y="5"/>
                </a:lnTo>
                <a:close/>
              </a:path>
            </a:pathLst>
          </a:custGeom>
          <a:solidFill>
            <a:schemeClr val="tx1">
              <a:lumMod val="95000"/>
              <a:alpha val="9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300" tIns="27150" rIns="54300" bIns="27150" numCol="1" spcCol="953" anchor="ctr" anchorCtr="0">
            <a:noAutofit/>
          </a:bodyPr>
          <a:lstStyle/>
          <a:p>
            <a:pPr marL="205767" lvl="1" indent="-128605" defTabSz="633497">
              <a:lnSpc>
                <a:spcPct val="90000"/>
              </a:lnSpc>
              <a:spcBef>
                <a:spcPct val="0"/>
              </a:spcBef>
              <a:spcAft>
                <a:spcPct val="15000"/>
              </a:spcAft>
              <a:buChar char="••"/>
            </a:pPr>
            <a:r>
              <a:rPr lang="en-US" dirty="0"/>
              <a:t>Measuring global data center and network topology</a:t>
            </a:r>
          </a:p>
        </p:txBody>
      </p:sp>
      <p:sp>
        <p:nvSpPr>
          <p:cNvPr id="11" name="Freeform 10"/>
          <p:cNvSpPr/>
          <p:nvPr/>
        </p:nvSpPr>
        <p:spPr>
          <a:xfrm>
            <a:off x="398963" y="3203282"/>
            <a:ext cx="3017449" cy="639141"/>
          </a:xfrm>
          <a:custGeom>
            <a:avLst/>
            <a:gdLst>
              <a:gd name="connsiteX0" fmla="*/ 0 w 4022217"/>
              <a:gd name="connsiteY0" fmla="*/ 0 h 852188"/>
              <a:gd name="connsiteX1" fmla="*/ 4022217 w 4022217"/>
              <a:gd name="connsiteY1" fmla="*/ 0 h 852188"/>
              <a:gd name="connsiteX2" fmla="*/ 4022217 w 4022217"/>
              <a:gd name="connsiteY2" fmla="*/ 852188 h 852188"/>
              <a:gd name="connsiteX3" fmla="*/ 0 w 4022217"/>
              <a:gd name="connsiteY3" fmla="*/ 852188 h 852188"/>
              <a:gd name="connsiteX4" fmla="*/ 0 w 4022217"/>
              <a:gd name="connsiteY4" fmla="*/ 0 h 85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217" h="852188">
                <a:moveTo>
                  <a:pt x="0" y="0"/>
                </a:moveTo>
                <a:lnTo>
                  <a:pt x="4022217" y="0"/>
                </a:lnTo>
                <a:lnTo>
                  <a:pt x="4022217" y="852188"/>
                </a:lnTo>
                <a:lnTo>
                  <a:pt x="0" y="852188"/>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26667"/>
            </a:schemeClr>
          </a:fillRef>
          <a:effectRef idx="3">
            <a:schemeClr val="accent5">
              <a:alpha val="90000"/>
              <a:hueOff val="0"/>
              <a:satOff val="0"/>
              <a:lumOff val="0"/>
              <a:alphaOff val="-26667"/>
            </a:schemeClr>
          </a:effectRef>
          <a:fontRef idx="minor">
            <a:schemeClr val="lt1"/>
          </a:fontRef>
        </p:style>
        <p:txBody>
          <a:bodyPr spcFirstLastPara="0" vert="horz" wrap="square" lIns="68589" tIns="34295" rIns="68589" bIns="34295" numCol="1" spcCol="953" anchor="ctr" anchorCtr="0">
            <a:noAutofit/>
          </a:bodyPr>
          <a:lstStyle/>
          <a:p>
            <a:pPr algn="ctr" defTabSz="800207">
              <a:lnSpc>
                <a:spcPct val="90000"/>
              </a:lnSpc>
              <a:spcBef>
                <a:spcPct val="0"/>
              </a:spcBef>
              <a:spcAft>
                <a:spcPct val="35000"/>
              </a:spcAft>
            </a:pPr>
            <a:r>
              <a:rPr lang="en-US" sz="1800" dirty="0"/>
              <a:t>Geo-Distributed Infrastructure</a:t>
            </a:r>
          </a:p>
        </p:txBody>
      </p:sp>
      <p:sp>
        <p:nvSpPr>
          <p:cNvPr id="12" name="Freeform 11"/>
          <p:cNvSpPr/>
          <p:nvPr/>
        </p:nvSpPr>
        <p:spPr>
          <a:xfrm>
            <a:off x="3416411" y="3938295"/>
            <a:ext cx="5364353" cy="511313"/>
          </a:xfrm>
          <a:custGeom>
            <a:avLst/>
            <a:gdLst>
              <a:gd name="connsiteX0" fmla="*/ 0 w 681750"/>
              <a:gd name="connsiteY0" fmla="*/ 0 h 7150608"/>
              <a:gd name="connsiteX1" fmla="*/ 681750 w 681750"/>
              <a:gd name="connsiteY1" fmla="*/ 0 h 7150608"/>
              <a:gd name="connsiteX2" fmla="*/ 681750 w 681750"/>
              <a:gd name="connsiteY2" fmla="*/ 7150608 h 7150608"/>
              <a:gd name="connsiteX3" fmla="*/ 0 w 681750"/>
              <a:gd name="connsiteY3" fmla="*/ 7150608 h 7150608"/>
              <a:gd name="connsiteX4" fmla="*/ 0 w 681750"/>
              <a:gd name="connsiteY4" fmla="*/ 0 h 715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750" h="7150608">
                <a:moveTo>
                  <a:pt x="681750" y="5"/>
                </a:moveTo>
                <a:lnTo>
                  <a:pt x="681750" y="7150603"/>
                </a:lnTo>
                <a:lnTo>
                  <a:pt x="0" y="7150603"/>
                </a:lnTo>
                <a:lnTo>
                  <a:pt x="0" y="5"/>
                </a:lnTo>
                <a:lnTo>
                  <a:pt x="681750" y="5"/>
                </a:lnTo>
                <a:close/>
              </a:path>
            </a:pathLst>
          </a:custGeom>
          <a:solidFill>
            <a:schemeClr val="tx1">
              <a:lumMod val="95000"/>
              <a:alpha val="9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300" tIns="27150" rIns="54300" bIns="27150" numCol="1" spcCol="953" anchor="ctr" anchorCtr="0">
            <a:noAutofit/>
          </a:bodyPr>
          <a:lstStyle/>
          <a:p>
            <a:pPr marL="205767" lvl="1" indent="-128605" defTabSz="633497">
              <a:lnSpc>
                <a:spcPct val="90000"/>
              </a:lnSpc>
              <a:spcBef>
                <a:spcPct val="0"/>
              </a:spcBef>
              <a:spcAft>
                <a:spcPct val="15000"/>
              </a:spcAft>
              <a:buChar char="••"/>
            </a:pPr>
            <a:r>
              <a:rPr lang="en-US" dirty="0"/>
              <a:t>Measuring competitor pages</a:t>
            </a:r>
          </a:p>
        </p:txBody>
      </p:sp>
      <p:sp>
        <p:nvSpPr>
          <p:cNvPr id="13" name="Freeform 12"/>
          <p:cNvSpPr/>
          <p:nvPr/>
        </p:nvSpPr>
        <p:spPr>
          <a:xfrm>
            <a:off x="398963" y="3874380"/>
            <a:ext cx="3017449" cy="639141"/>
          </a:xfrm>
          <a:custGeom>
            <a:avLst/>
            <a:gdLst>
              <a:gd name="connsiteX0" fmla="*/ 0 w 4022217"/>
              <a:gd name="connsiteY0" fmla="*/ 0 h 852188"/>
              <a:gd name="connsiteX1" fmla="*/ 4022217 w 4022217"/>
              <a:gd name="connsiteY1" fmla="*/ 0 h 852188"/>
              <a:gd name="connsiteX2" fmla="*/ 4022217 w 4022217"/>
              <a:gd name="connsiteY2" fmla="*/ 852188 h 852188"/>
              <a:gd name="connsiteX3" fmla="*/ 0 w 4022217"/>
              <a:gd name="connsiteY3" fmla="*/ 852188 h 852188"/>
              <a:gd name="connsiteX4" fmla="*/ 0 w 4022217"/>
              <a:gd name="connsiteY4" fmla="*/ 0 h 85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217" h="852188">
                <a:moveTo>
                  <a:pt x="0" y="0"/>
                </a:moveTo>
                <a:lnTo>
                  <a:pt x="4022217" y="0"/>
                </a:lnTo>
                <a:lnTo>
                  <a:pt x="4022217" y="852188"/>
                </a:lnTo>
                <a:lnTo>
                  <a:pt x="0" y="852188"/>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txBody>
          <a:bodyPr spcFirstLastPara="0" vert="horz" wrap="square" lIns="68589" tIns="34295" rIns="68589" bIns="34295" numCol="1" spcCol="953" anchor="ctr" anchorCtr="0">
            <a:noAutofit/>
          </a:bodyPr>
          <a:lstStyle/>
          <a:p>
            <a:pPr algn="ctr" defTabSz="800207">
              <a:lnSpc>
                <a:spcPct val="90000"/>
              </a:lnSpc>
              <a:spcBef>
                <a:spcPct val="0"/>
              </a:spcBef>
              <a:spcAft>
                <a:spcPct val="35000"/>
              </a:spcAft>
            </a:pPr>
            <a:r>
              <a:rPr lang="en-US" sz="1800" dirty="0"/>
              <a:t>Competitive</a:t>
            </a:r>
          </a:p>
        </p:txBody>
      </p:sp>
      <p:sp>
        <p:nvSpPr>
          <p:cNvPr id="5" name="Freeform 4"/>
          <p:cNvSpPr/>
          <p:nvPr/>
        </p:nvSpPr>
        <p:spPr>
          <a:xfrm>
            <a:off x="3416411" y="960121"/>
            <a:ext cx="5364353" cy="822960"/>
          </a:xfrm>
          <a:custGeom>
            <a:avLst/>
            <a:gdLst>
              <a:gd name="connsiteX0" fmla="*/ 0 w 1097280"/>
              <a:gd name="connsiteY0" fmla="*/ 0 h 7150608"/>
              <a:gd name="connsiteX1" fmla="*/ 1097280 w 1097280"/>
              <a:gd name="connsiteY1" fmla="*/ 0 h 7150608"/>
              <a:gd name="connsiteX2" fmla="*/ 1097280 w 1097280"/>
              <a:gd name="connsiteY2" fmla="*/ 7150608 h 7150608"/>
              <a:gd name="connsiteX3" fmla="*/ 0 w 1097280"/>
              <a:gd name="connsiteY3" fmla="*/ 7150608 h 7150608"/>
              <a:gd name="connsiteX4" fmla="*/ 0 w 1097280"/>
              <a:gd name="connsiteY4" fmla="*/ 0 h 715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7150608">
                <a:moveTo>
                  <a:pt x="1097280" y="3"/>
                </a:moveTo>
                <a:lnTo>
                  <a:pt x="1097280" y="7150605"/>
                </a:lnTo>
                <a:lnTo>
                  <a:pt x="0" y="7150605"/>
                </a:lnTo>
                <a:lnTo>
                  <a:pt x="0" y="3"/>
                </a:lnTo>
                <a:lnTo>
                  <a:pt x="1097280" y="3"/>
                </a:lnTo>
                <a:close/>
              </a:path>
            </a:pathLst>
          </a:custGeom>
          <a:solidFill>
            <a:schemeClr val="tx1">
              <a:lumMod val="95000"/>
              <a:alpha val="90000"/>
            </a:schemeClr>
          </a:solidFill>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442" tIns="25721" rIns="51442" bIns="25721" numCol="1" spcCol="953" anchor="ctr" anchorCtr="0">
            <a:noAutofit/>
          </a:bodyPr>
          <a:lstStyle/>
          <a:p>
            <a:pPr marL="205767" lvl="1" indent="-128605" defTabSz="600155">
              <a:lnSpc>
                <a:spcPct val="90000"/>
              </a:lnSpc>
              <a:spcBef>
                <a:spcPct val="0"/>
              </a:spcBef>
              <a:spcAft>
                <a:spcPct val="15000"/>
              </a:spcAft>
              <a:buChar char="••"/>
            </a:pPr>
            <a:r>
              <a:rPr lang="en-US" dirty="0"/>
              <a:t>Measuring prototypes and internal milestones</a:t>
            </a:r>
          </a:p>
          <a:p>
            <a:pPr marL="205767" lvl="1" indent="-128605" defTabSz="600155">
              <a:lnSpc>
                <a:spcPct val="90000"/>
              </a:lnSpc>
              <a:spcBef>
                <a:spcPct val="0"/>
              </a:spcBef>
              <a:spcAft>
                <a:spcPct val="15000"/>
              </a:spcAft>
              <a:buChar char="••"/>
            </a:pPr>
            <a:r>
              <a:rPr lang="en-US" dirty="0"/>
              <a:t>Matrix testing (browsers, OS, hardware, network bandwidth, </a:t>
            </a:r>
            <a:r>
              <a:rPr lang="en-US" dirty="0" smtClean="0"/>
              <a:t>..</a:t>
            </a:r>
            <a:r>
              <a:rPr lang="en-US" dirty="0"/>
              <a:t>.)</a:t>
            </a:r>
          </a:p>
          <a:p>
            <a:pPr marL="205767" lvl="1" indent="-128605" defTabSz="600155">
              <a:lnSpc>
                <a:spcPct val="90000"/>
              </a:lnSpc>
              <a:spcBef>
                <a:spcPct val="0"/>
              </a:spcBef>
              <a:spcAft>
                <a:spcPct val="15000"/>
              </a:spcAft>
              <a:buChar char="••"/>
            </a:pPr>
            <a:r>
              <a:rPr lang="en-US" dirty="0"/>
              <a:t>In-depth analysis (traces, counters, profiling, …)</a:t>
            </a:r>
          </a:p>
        </p:txBody>
      </p:sp>
      <p:sp>
        <p:nvSpPr>
          <p:cNvPr id="14" name="Freeform 13"/>
          <p:cNvSpPr/>
          <p:nvPr/>
        </p:nvSpPr>
        <p:spPr>
          <a:xfrm>
            <a:off x="398963" y="914399"/>
            <a:ext cx="3017449" cy="914402"/>
          </a:xfrm>
          <a:custGeom>
            <a:avLst/>
            <a:gdLst>
              <a:gd name="connsiteX0" fmla="*/ 0 w 4022217"/>
              <a:gd name="connsiteY0" fmla="*/ 0 h 1219202"/>
              <a:gd name="connsiteX1" fmla="*/ 4022217 w 4022217"/>
              <a:gd name="connsiteY1" fmla="*/ 0 h 1219202"/>
              <a:gd name="connsiteX2" fmla="*/ 4022217 w 4022217"/>
              <a:gd name="connsiteY2" fmla="*/ 1219202 h 1219202"/>
              <a:gd name="connsiteX3" fmla="*/ 0 w 4022217"/>
              <a:gd name="connsiteY3" fmla="*/ 1219202 h 1219202"/>
              <a:gd name="connsiteX4" fmla="*/ 0 w 4022217"/>
              <a:gd name="connsiteY4" fmla="*/ 0 h 121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217" h="1219202">
                <a:moveTo>
                  <a:pt x="0" y="0"/>
                </a:moveTo>
                <a:lnTo>
                  <a:pt x="4022217" y="0"/>
                </a:lnTo>
                <a:lnTo>
                  <a:pt x="4022217" y="1219202"/>
                </a:lnTo>
                <a:lnTo>
                  <a:pt x="0" y="1219202"/>
                </a:lnTo>
                <a:lnTo>
                  <a:pt x="0" y="0"/>
                </a:lnTo>
                <a:close/>
              </a:path>
            </a:pathLst>
          </a:custGeom>
        </p:spPr>
        <p:style>
          <a:lnRef idx="0">
            <a:schemeClr val="lt1">
              <a:hueOff val="0"/>
              <a:satOff val="0"/>
              <a:lumOff val="0"/>
              <a:alphaOff val="0"/>
            </a:schemeClr>
          </a:lnRef>
          <a:fillRef idx="3">
            <a:schemeClr val="accent5">
              <a:alpha val="90000"/>
              <a:hueOff val="0"/>
              <a:satOff val="0"/>
              <a:lumOff val="0"/>
              <a:alphaOff val="0"/>
            </a:schemeClr>
          </a:fillRef>
          <a:effectRef idx="3">
            <a:schemeClr val="accent5">
              <a:alpha val="90000"/>
              <a:hueOff val="0"/>
              <a:satOff val="0"/>
              <a:lumOff val="0"/>
              <a:alphaOff val="0"/>
            </a:schemeClr>
          </a:effectRef>
          <a:fontRef idx="minor">
            <a:schemeClr val="lt1"/>
          </a:fontRef>
        </p:style>
        <p:txBody>
          <a:bodyPr spcFirstLastPara="0" vert="horz" wrap="square" lIns="68589" tIns="34295" rIns="68589" bIns="34295" numCol="1" spcCol="953" anchor="ctr" anchorCtr="0">
            <a:noAutofit/>
          </a:bodyPr>
          <a:lstStyle/>
          <a:p>
            <a:pPr algn="ctr" defTabSz="800207">
              <a:lnSpc>
                <a:spcPct val="90000"/>
              </a:lnSpc>
              <a:spcBef>
                <a:spcPct val="0"/>
              </a:spcBef>
              <a:spcAft>
                <a:spcPct val="35000"/>
              </a:spcAft>
            </a:pPr>
            <a:r>
              <a:rPr lang="en-US" sz="1800" dirty="0"/>
              <a:t>Engineering Cycle</a:t>
            </a:r>
          </a:p>
        </p:txBody>
      </p:sp>
    </p:spTree>
    <p:extLst>
      <p:ext uri="{BB962C8B-B14F-4D97-AF65-F5344CB8AC3E}">
        <p14:creationId xmlns:p14="http://schemas.microsoft.com/office/powerpoint/2010/main" val="2383244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Measurement Systems at MSN</a:t>
            </a:r>
          </a:p>
        </p:txBody>
      </p:sp>
      <p:grpSp>
        <p:nvGrpSpPr>
          <p:cNvPr id="4" name="Group 3"/>
          <p:cNvGrpSpPr/>
          <p:nvPr/>
        </p:nvGrpSpPr>
        <p:grpSpPr>
          <a:xfrm>
            <a:off x="161193" y="819150"/>
            <a:ext cx="8678008" cy="1009650"/>
            <a:chOff x="161193" y="819150"/>
            <a:chExt cx="8332394" cy="1009650"/>
          </a:xfrm>
        </p:grpSpPr>
        <p:sp>
          <p:nvSpPr>
            <p:cNvPr id="6" name="Freeform 5"/>
            <p:cNvSpPr/>
            <p:nvPr/>
          </p:nvSpPr>
          <p:spPr>
            <a:xfrm>
              <a:off x="161193" y="819150"/>
              <a:ext cx="3893641" cy="377660"/>
            </a:xfrm>
            <a:custGeom>
              <a:avLst/>
              <a:gdLst>
                <a:gd name="connsiteX0" fmla="*/ 0 w 3893641"/>
                <a:gd name="connsiteY0" fmla="*/ 0 h 453860"/>
                <a:gd name="connsiteX1" fmla="*/ 3893641 w 3893641"/>
                <a:gd name="connsiteY1" fmla="*/ 0 h 453860"/>
                <a:gd name="connsiteX2" fmla="*/ 3893641 w 3893641"/>
                <a:gd name="connsiteY2" fmla="*/ 453860 h 453860"/>
                <a:gd name="connsiteX3" fmla="*/ 0 w 3893641"/>
                <a:gd name="connsiteY3" fmla="*/ 453860 h 453860"/>
                <a:gd name="connsiteX4" fmla="*/ 0 w 3893641"/>
                <a:gd name="connsiteY4" fmla="*/ 0 h 4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641" h="453860">
                  <a:moveTo>
                    <a:pt x="0" y="0"/>
                  </a:moveTo>
                  <a:lnTo>
                    <a:pt x="3893641" y="0"/>
                  </a:lnTo>
                  <a:lnTo>
                    <a:pt x="3893641" y="453860"/>
                  </a:lnTo>
                  <a:lnTo>
                    <a:pt x="0" y="453860"/>
                  </a:lnTo>
                  <a:lnTo>
                    <a:pt x="0"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600" b="1" kern="1200" dirty="0" smtClean="0"/>
                <a:t>Synthetic</a:t>
              </a:r>
              <a:endParaRPr lang="en-US" sz="1600" b="1" kern="1200" dirty="0"/>
            </a:p>
          </p:txBody>
        </p:sp>
        <p:sp>
          <p:nvSpPr>
            <p:cNvPr id="14" name="Freeform 13"/>
            <p:cNvSpPr/>
            <p:nvPr/>
          </p:nvSpPr>
          <p:spPr>
            <a:xfrm>
              <a:off x="161193" y="1196810"/>
              <a:ext cx="3893641" cy="631990"/>
            </a:xfrm>
            <a:custGeom>
              <a:avLst/>
              <a:gdLst>
                <a:gd name="connsiteX0" fmla="*/ 0 w 3893641"/>
                <a:gd name="connsiteY0" fmla="*/ 0 h 631990"/>
                <a:gd name="connsiteX1" fmla="*/ 3893641 w 3893641"/>
                <a:gd name="connsiteY1" fmla="*/ 0 h 631990"/>
                <a:gd name="connsiteX2" fmla="*/ 3893641 w 3893641"/>
                <a:gd name="connsiteY2" fmla="*/ 631990 h 631990"/>
                <a:gd name="connsiteX3" fmla="*/ 0 w 3893641"/>
                <a:gd name="connsiteY3" fmla="*/ 631990 h 631990"/>
                <a:gd name="connsiteX4" fmla="*/ 0 w 3893641"/>
                <a:gd name="connsiteY4" fmla="*/ 0 h 63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641" h="631990">
                  <a:moveTo>
                    <a:pt x="0" y="0"/>
                  </a:moveTo>
                  <a:lnTo>
                    <a:pt x="3893641" y="0"/>
                  </a:lnTo>
                  <a:lnTo>
                    <a:pt x="3893641" y="631990"/>
                  </a:lnTo>
                  <a:lnTo>
                    <a:pt x="0" y="631990"/>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74320" lvl="1" indent="-171450" algn="l" defTabSz="711200">
                <a:lnSpc>
                  <a:spcPct val="90000"/>
                </a:lnSpc>
                <a:spcBef>
                  <a:spcPct val="0"/>
                </a:spcBef>
                <a:spcAft>
                  <a:spcPct val="15000"/>
                </a:spcAft>
                <a:buChar char="••"/>
              </a:pPr>
              <a:r>
                <a:rPr lang="en-US" kern="1200" dirty="0" smtClean="0"/>
                <a:t>Performance Lab</a:t>
              </a:r>
              <a:endParaRPr lang="en-US" kern="1200" dirty="0"/>
            </a:p>
            <a:p>
              <a:pPr marL="274320" lvl="1" indent="-171450" algn="l" defTabSz="711200">
                <a:lnSpc>
                  <a:spcPct val="90000"/>
                </a:lnSpc>
                <a:spcBef>
                  <a:spcPct val="0"/>
                </a:spcBef>
                <a:spcAft>
                  <a:spcPct val="15000"/>
                </a:spcAft>
                <a:buChar char="••"/>
              </a:pPr>
              <a:r>
                <a:rPr lang="en-US" kern="1200" dirty="0" smtClean="0"/>
                <a:t>3</a:t>
              </a:r>
              <a:r>
                <a:rPr lang="en-US" kern="1200" baseline="30000" dirty="0" smtClean="0"/>
                <a:t>rd</a:t>
              </a:r>
              <a:r>
                <a:rPr lang="en-US" kern="1200" dirty="0" smtClean="0"/>
                <a:t> Party Agents (Keynote)</a:t>
              </a:r>
              <a:endParaRPr lang="en-US" kern="1200" dirty="0"/>
            </a:p>
          </p:txBody>
        </p:sp>
        <p:sp>
          <p:nvSpPr>
            <p:cNvPr id="15" name="Freeform 14"/>
            <p:cNvSpPr/>
            <p:nvPr/>
          </p:nvSpPr>
          <p:spPr>
            <a:xfrm>
              <a:off x="4599945" y="819150"/>
              <a:ext cx="3893641" cy="377660"/>
            </a:xfrm>
            <a:custGeom>
              <a:avLst/>
              <a:gdLst>
                <a:gd name="connsiteX0" fmla="*/ 0 w 3893641"/>
                <a:gd name="connsiteY0" fmla="*/ 0 h 453860"/>
                <a:gd name="connsiteX1" fmla="*/ 3893641 w 3893641"/>
                <a:gd name="connsiteY1" fmla="*/ 0 h 453860"/>
                <a:gd name="connsiteX2" fmla="*/ 3893641 w 3893641"/>
                <a:gd name="connsiteY2" fmla="*/ 453860 h 453860"/>
                <a:gd name="connsiteX3" fmla="*/ 0 w 3893641"/>
                <a:gd name="connsiteY3" fmla="*/ 453860 h 453860"/>
                <a:gd name="connsiteX4" fmla="*/ 0 w 3893641"/>
                <a:gd name="connsiteY4" fmla="*/ 0 h 45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641" h="453860">
                  <a:moveTo>
                    <a:pt x="0" y="0"/>
                  </a:moveTo>
                  <a:lnTo>
                    <a:pt x="3893641" y="0"/>
                  </a:lnTo>
                  <a:lnTo>
                    <a:pt x="3893641" y="453860"/>
                  </a:lnTo>
                  <a:lnTo>
                    <a:pt x="0" y="453860"/>
                  </a:lnTo>
                  <a:lnTo>
                    <a:pt x="0" y="0"/>
                  </a:lnTo>
                  <a:close/>
                </a:path>
              </a:pathLst>
            </a:custGeom>
          </p:spPr>
          <p:style>
            <a:lnRef idx="1">
              <a:schemeClr val="accent3">
                <a:hueOff val="-7272143"/>
                <a:satOff val="2073"/>
                <a:lumOff val="10783"/>
                <a:alphaOff val="0"/>
              </a:schemeClr>
            </a:lnRef>
            <a:fillRef idx="3">
              <a:schemeClr val="accent3">
                <a:hueOff val="-7272143"/>
                <a:satOff val="2073"/>
                <a:lumOff val="10783"/>
                <a:alphaOff val="0"/>
              </a:schemeClr>
            </a:fillRef>
            <a:effectRef idx="3">
              <a:schemeClr val="accent3">
                <a:hueOff val="-7272143"/>
                <a:satOff val="2073"/>
                <a:lumOff val="10783"/>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600" b="1" kern="1200" dirty="0" smtClean="0"/>
                <a:t>Real User Measurement (RUM)</a:t>
              </a:r>
              <a:endParaRPr lang="en-US" sz="1600" b="1" kern="1200" dirty="0"/>
            </a:p>
          </p:txBody>
        </p:sp>
        <p:sp>
          <p:nvSpPr>
            <p:cNvPr id="16" name="Freeform 15"/>
            <p:cNvSpPr/>
            <p:nvPr/>
          </p:nvSpPr>
          <p:spPr>
            <a:xfrm>
              <a:off x="4599945" y="1196810"/>
              <a:ext cx="3893642" cy="631990"/>
            </a:xfrm>
            <a:custGeom>
              <a:avLst/>
              <a:gdLst>
                <a:gd name="connsiteX0" fmla="*/ 0 w 3893641"/>
                <a:gd name="connsiteY0" fmla="*/ 0 h 631990"/>
                <a:gd name="connsiteX1" fmla="*/ 3893641 w 3893641"/>
                <a:gd name="connsiteY1" fmla="*/ 0 h 631990"/>
                <a:gd name="connsiteX2" fmla="*/ 3893641 w 3893641"/>
                <a:gd name="connsiteY2" fmla="*/ 631990 h 631990"/>
                <a:gd name="connsiteX3" fmla="*/ 0 w 3893641"/>
                <a:gd name="connsiteY3" fmla="*/ 631990 h 631990"/>
                <a:gd name="connsiteX4" fmla="*/ 0 w 3893641"/>
                <a:gd name="connsiteY4" fmla="*/ 0 h 63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641" h="631990">
                  <a:moveTo>
                    <a:pt x="0" y="0"/>
                  </a:moveTo>
                  <a:lnTo>
                    <a:pt x="3893641" y="0"/>
                  </a:lnTo>
                  <a:lnTo>
                    <a:pt x="3893641" y="631990"/>
                  </a:lnTo>
                  <a:lnTo>
                    <a:pt x="0" y="631990"/>
                  </a:lnTo>
                  <a:lnTo>
                    <a:pt x="0" y="0"/>
                  </a:lnTo>
                  <a:close/>
                </a:path>
              </a:pathLst>
            </a:custGeom>
          </p:spPr>
          <p:style>
            <a:lnRef idx="1">
              <a:schemeClr val="accent3">
                <a:tint val="40000"/>
                <a:alpha val="90000"/>
                <a:hueOff val="-7269601"/>
                <a:satOff val="50941"/>
                <a:lumOff val="3538"/>
                <a:alphaOff val="0"/>
              </a:schemeClr>
            </a:lnRef>
            <a:fillRef idx="1">
              <a:schemeClr val="accent3">
                <a:tint val="40000"/>
                <a:alpha val="90000"/>
                <a:hueOff val="-7269601"/>
                <a:satOff val="50941"/>
                <a:lumOff val="3538"/>
                <a:alphaOff val="0"/>
              </a:schemeClr>
            </a:fillRef>
            <a:effectRef idx="2">
              <a:schemeClr val="accent3">
                <a:tint val="40000"/>
                <a:alpha val="90000"/>
                <a:hueOff val="-7269601"/>
                <a:satOff val="50941"/>
                <a:lumOff val="3538"/>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74320" lvl="1" indent="-171450" defTabSz="800100">
                <a:lnSpc>
                  <a:spcPct val="90000"/>
                </a:lnSpc>
                <a:spcBef>
                  <a:spcPct val="0"/>
                </a:spcBef>
                <a:spcAft>
                  <a:spcPct val="15000"/>
                </a:spcAft>
                <a:buChar char="••"/>
              </a:pPr>
              <a:r>
                <a:rPr lang="en-US" kern="1200" dirty="0" smtClean="0"/>
                <a:t>In-page &amp; Server-side instrumentation</a:t>
              </a:r>
              <a:endParaRPr lang="en-US" kern="1200" dirty="0"/>
            </a:p>
            <a:p>
              <a:pPr marL="274320" lvl="1" indent="-171450" algn="l" defTabSz="800100">
                <a:lnSpc>
                  <a:spcPct val="90000"/>
                </a:lnSpc>
                <a:spcBef>
                  <a:spcPct val="0"/>
                </a:spcBef>
                <a:spcAft>
                  <a:spcPct val="15000"/>
                </a:spcAft>
                <a:buChar char="••"/>
              </a:pPr>
              <a:r>
                <a:rPr lang="en-US" kern="1200" dirty="0" smtClean="0"/>
                <a:t>Browser Plug-in (toolbar)</a:t>
              </a:r>
              <a:endParaRPr lang="en-US" kern="1200" dirty="0"/>
            </a:p>
          </p:txBody>
        </p:sp>
      </p:grpSp>
      <p:graphicFrame>
        <p:nvGraphicFramePr>
          <p:cNvPr id="7" name="Table 6"/>
          <p:cNvGraphicFramePr>
            <a:graphicFrameLocks noGrp="1"/>
          </p:cNvGraphicFramePr>
          <p:nvPr>
            <p:extLst>
              <p:ext uri="{D42A27DB-BD31-4B8C-83A1-F6EECF244321}">
                <p14:modId xmlns:p14="http://schemas.microsoft.com/office/powerpoint/2010/main" val="509889057"/>
              </p:ext>
            </p:extLst>
          </p:nvPr>
        </p:nvGraphicFramePr>
        <p:xfrm>
          <a:off x="161195" y="2059012"/>
          <a:ext cx="8678005" cy="25129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35601"/>
                <a:gridCol w="1735601"/>
                <a:gridCol w="1735601"/>
                <a:gridCol w="1735601"/>
                <a:gridCol w="1735601"/>
              </a:tblGrid>
              <a:tr h="339938">
                <a:tc>
                  <a:txBody>
                    <a:bodyPr/>
                    <a:lstStyle/>
                    <a:p>
                      <a:pPr algn="ctr"/>
                      <a:endParaRPr lang="en-US" sz="1200" dirty="0"/>
                    </a:p>
                  </a:txBody>
                  <a:tcPr marT="34290" marB="34290" anchor="ctr"/>
                </a:tc>
                <a:tc>
                  <a:txBody>
                    <a:bodyPr/>
                    <a:lstStyle/>
                    <a:p>
                      <a:pPr algn="ctr"/>
                      <a:r>
                        <a:rPr lang="en-US" sz="1200" dirty="0" smtClean="0"/>
                        <a:t>Performance Lab</a:t>
                      </a:r>
                      <a:endParaRPr lang="en-US" sz="1200" dirty="0"/>
                    </a:p>
                  </a:txBody>
                  <a:tcPr marT="34290" marB="34290" anchor="ctr">
                    <a:gradFill flip="none" rotWithShape="1">
                      <a:gsLst>
                        <a:gs pos="0">
                          <a:srgbClr val="17B48B">
                            <a:shade val="30000"/>
                            <a:satMod val="115000"/>
                          </a:srgbClr>
                        </a:gs>
                        <a:gs pos="50000">
                          <a:srgbClr val="17B48B">
                            <a:shade val="67500"/>
                            <a:satMod val="115000"/>
                          </a:srgbClr>
                        </a:gs>
                        <a:gs pos="100000">
                          <a:srgbClr val="17B48B">
                            <a:shade val="100000"/>
                            <a:satMod val="115000"/>
                          </a:srgbClr>
                        </a:gs>
                      </a:gsLst>
                      <a:lin ang="16200000" scaled="1"/>
                      <a:tileRect/>
                    </a:gradFill>
                  </a:tcPr>
                </a:tc>
                <a:tc>
                  <a:txBody>
                    <a:bodyPr/>
                    <a:lstStyle/>
                    <a:p>
                      <a:pPr algn="ctr"/>
                      <a:r>
                        <a:rPr lang="en-US" sz="1200" dirty="0" smtClean="0"/>
                        <a:t>3</a:t>
                      </a:r>
                      <a:r>
                        <a:rPr lang="en-US" sz="1200" baseline="30000" dirty="0" smtClean="0"/>
                        <a:t>rd</a:t>
                      </a:r>
                      <a:r>
                        <a:rPr lang="en-US" sz="1200" dirty="0" smtClean="0"/>
                        <a:t> Party Agents</a:t>
                      </a:r>
                      <a:endParaRPr lang="en-US" sz="1200" dirty="0"/>
                    </a:p>
                  </a:txBody>
                  <a:tcPr marT="34290" marB="34290" anchor="ctr">
                    <a:gradFill flip="none" rotWithShape="1">
                      <a:gsLst>
                        <a:gs pos="0">
                          <a:srgbClr val="17B48B">
                            <a:shade val="30000"/>
                            <a:satMod val="115000"/>
                          </a:srgbClr>
                        </a:gs>
                        <a:gs pos="50000">
                          <a:srgbClr val="17B48B">
                            <a:shade val="67500"/>
                            <a:satMod val="115000"/>
                          </a:srgbClr>
                        </a:gs>
                        <a:gs pos="100000">
                          <a:srgbClr val="17B48B">
                            <a:shade val="100000"/>
                            <a:satMod val="115000"/>
                          </a:srgbClr>
                        </a:gs>
                      </a:gsLst>
                      <a:lin ang="16200000" scaled="1"/>
                      <a:tileRect/>
                    </a:gra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dirty="0" smtClean="0"/>
                        <a:t>In</a:t>
                      </a:r>
                      <a:r>
                        <a:rPr lang="en-US" sz="1200" baseline="0" dirty="0" smtClean="0"/>
                        <a:t>-P</a:t>
                      </a:r>
                      <a:r>
                        <a:rPr lang="en-US" sz="1200" dirty="0" smtClean="0"/>
                        <a:t>age</a:t>
                      </a:r>
                    </a:p>
                  </a:txBody>
                  <a:tcPr marT="34290" marB="34290" anchor="ctr">
                    <a:gradFill flip="none" rotWithShape="1">
                      <a:gsLst>
                        <a:gs pos="0">
                          <a:srgbClr val="FFD100">
                            <a:shade val="30000"/>
                            <a:satMod val="115000"/>
                          </a:srgbClr>
                        </a:gs>
                        <a:gs pos="70000">
                          <a:srgbClr val="FFD100">
                            <a:shade val="67500"/>
                            <a:satMod val="115000"/>
                          </a:srgbClr>
                        </a:gs>
                        <a:gs pos="100000">
                          <a:srgbClr val="FFD100">
                            <a:shade val="100000"/>
                            <a:satMod val="115000"/>
                          </a:srgbClr>
                        </a:gs>
                      </a:gsLst>
                      <a:lin ang="16200000" scaled="1"/>
                      <a:tileRect/>
                    </a:gra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Browser Plug-in</a:t>
                      </a:r>
                    </a:p>
                  </a:txBody>
                  <a:tcPr marT="34290" marB="34290" anchor="ctr">
                    <a:gradFill flip="none" rotWithShape="1">
                      <a:gsLst>
                        <a:gs pos="0">
                          <a:srgbClr val="FFD100">
                            <a:shade val="30000"/>
                            <a:satMod val="115000"/>
                          </a:srgbClr>
                        </a:gs>
                        <a:gs pos="70000">
                          <a:srgbClr val="FFD100">
                            <a:shade val="67500"/>
                            <a:satMod val="115000"/>
                          </a:srgbClr>
                        </a:gs>
                        <a:gs pos="100000">
                          <a:srgbClr val="FFD100">
                            <a:shade val="100000"/>
                            <a:satMod val="115000"/>
                          </a:srgbClr>
                        </a:gs>
                      </a:gsLst>
                      <a:lin ang="16200000" scaled="1"/>
                      <a:tileRect/>
                    </a:gradFill>
                  </a:tcPr>
                </a:tc>
              </a:tr>
              <a:tr h="411480">
                <a:tc>
                  <a:txBody>
                    <a:bodyPr/>
                    <a:lstStyle/>
                    <a:p>
                      <a:pPr marL="91440" lvl="0" algn="l"/>
                      <a:r>
                        <a:rPr lang="en-US" sz="1400" dirty="0" smtClean="0"/>
                        <a:t>Engineering Cycle</a:t>
                      </a:r>
                      <a:endParaRPr lang="en-US" sz="1400" dirty="0"/>
                    </a:p>
                  </a:txBody>
                  <a:tcPr marT="34290" marB="34290" anchor="ctr"/>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409613">
                <a:tc>
                  <a:txBody>
                    <a:bodyPr/>
                    <a:lstStyle/>
                    <a:p>
                      <a:pPr marL="91440" lvl="0" algn="l"/>
                      <a:r>
                        <a:rPr lang="en-US" sz="1400" dirty="0" smtClean="0"/>
                        <a:t>Real-User “Truth”</a:t>
                      </a:r>
                      <a:endParaRPr lang="en-US" sz="1400" dirty="0"/>
                    </a:p>
                  </a:txBody>
                  <a:tcPr marT="34290" marB="34290" anchor="ctr"/>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409613">
                <a:tc>
                  <a:txBody>
                    <a:bodyPr/>
                    <a:lstStyle/>
                    <a:p>
                      <a:pPr marL="91440" lvl="0" algn="l"/>
                      <a:r>
                        <a:rPr lang="en-US" sz="1400" dirty="0" smtClean="0"/>
                        <a:t>Rendering</a:t>
                      </a:r>
                      <a:r>
                        <a:rPr lang="en-US" sz="1400" baseline="0" dirty="0" smtClean="0"/>
                        <a:t> &amp; Resp.  </a:t>
                      </a:r>
                      <a:endParaRPr lang="en-US" sz="1400" dirty="0"/>
                    </a:p>
                  </a:txBody>
                  <a:tcPr marT="34290" marB="34290" anchor="ctr"/>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530863">
                <a:tc>
                  <a:txBody>
                    <a:bodyPr/>
                    <a:lstStyle/>
                    <a:p>
                      <a:pPr marL="91440" lvl="0" algn="l"/>
                      <a:r>
                        <a:rPr lang="en-US" sz="1400" dirty="0" smtClean="0"/>
                        <a:t>Geo-Distributed Infrastructure</a:t>
                      </a:r>
                      <a:endParaRPr lang="en-US" sz="1400" dirty="0"/>
                    </a:p>
                  </a:txBody>
                  <a:tcPr marT="34290" marB="34290" anchor="ctr"/>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411480">
                <a:tc>
                  <a:txBody>
                    <a:bodyPr/>
                    <a:lstStyle/>
                    <a:p>
                      <a:pPr marL="91440" lvl="0" algn="l"/>
                      <a:r>
                        <a:rPr lang="en-US" sz="1400" dirty="0" smtClean="0"/>
                        <a:t>Competitive</a:t>
                      </a:r>
                      <a:endParaRPr lang="en-US" sz="1400" dirty="0"/>
                    </a:p>
                  </a:txBody>
                  <a:tcPr marT="34290" marB="34290" anchor="ctr"/>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bl>
          </a:graphicData>
        </a:graphic>
      </p:graphicFrame>
      <p:grpSp>
        <p:nvGrpSpPr>
          <p:cNvPr id="8" name="Group 7"/>
          <p:cNvGrpSpPr>
            <a:grpSpLocks noChangeAspect="1"/>
          </p:cNvGrpSpPr>
          <p:nvPr/>
        </p:nvGrpSpPr>
        <p:grpSpPr>
          <a:xfrm>
            <a:off x="2113909" y="2516211"/>
            <a:ext cx="1360778" cy="154305"/>
            <a:chOff x="2496659" y="3443610"/>
            <a:chExt cx="1511978" cy="228600"/>
          </a:xfrm>
        </p:grpSpPr>
        <p:sp>
          <p:nvSpPr>
            <p:cNvPr id="9" name="5-Point Star 8"/>
            <p:cNvSpPr/>
            <p:nvPr/>
          </p:nvSpPr>
          <p:spPr>
            <a:xfrm>
              <a:off x="345919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3138348"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281750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p:nvSpPr>
          <p:spPr>
            <a:xfrm>
              <a:off x="2496659"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3780037"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a:grpSpLocks noChangeAspect="1"/>
          </p:cNvGrpSpPr>
          <p:nvPr/>
        </p:nvGrpSpPr>
        <p:grpSpPr>
          <a:xfrm>
            <a:off x="2113909" y="3809230"/>
            <a:ext cx="1360778" cy="154305"/>
            <a:chOff x="2496659" y="3443610"/>
            <a:chExt cx="1511978" cy="228600"/>
          </a:xfrm>
          <a:solidFill>
            <a:srgbClr val="D0D8D8"/>
          </a:solidFill>
        </p:grpSpPr>
        <p:sp>
          <p:nvSpPr>
            <p:cNvPr id="21" name="5-Point Star 20"/>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22"/>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23"/>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5-Point Star 24"/>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a:grpSpLocks noChangeAspect="1"/>
          </p:cNvGrpSpPr>
          <p:nvPr/>
        </p:nvGrpSpPr>
        <p:grpSpPr>
          <a:xfrm>
            <a:off x="2113909" y="4287861"/>
            <a:ext cx="1360778" cy="154305"/>
            <a:chOff x="2496659" y="3443610"/>
            <a:chExt cx="1511978" cy="228600"/>
          </a:xfrm>
        </p:grpSpPr>
        <p:sp>
          <p:nvSpPr>
            <p:cNvPr id="27" name="5-Point Star 26"/>
            <p:cNvSpPr/>
            <p:nvPr/>
          </p:nvSpPr>
          <p:spPr>
            <a:xfrm>
              <a:off x="345919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5-Point Star 27"/>
            <p:cNvSpPr/>
            <p:nvPr/>
          </p:nvSpPr>
          <p:spPr>
            <a:xfrm>
              <a:off x="3138348"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5-Point Star 28"/>
            <p:cNvSpPr/>
            <p:nvPr/>
          </p:nvSpPr>
          <p:spPr>
            <a:xfrm>
              <a:off x="281750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5-Point Star 29"/>
            <p:cNvSpPr/>
            <p:nvPr/>
          </p:nvSpPr>
          <p:spPr>
            <a:xfrm>
              <a:off x="2496659"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5-Point Star 30"/>
            <p:cNvSpPr/>
            <p:nvPr/>
          </p:nvSpPr>
          <p:spPr>
            <a:xfrm>
              <a:off x="3780037"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a:grpSpLocks noChangeAspect="1"/>
          </p:cNvGrpSpPr>
          <p:nvPr/>
        </p:nvGrpSpPr>
        <p:grpSpPr>
          <a:xfrm>
            <a:off x="2113909" y="2916261"/>
            <a:ext cx="1360778" cy="154305"/>
            <a:chOff x="2496659" y="3443610"/>
            <a:chExt cx="1511978" cy="228600"/>
          </a:xfrm>
          <a:solidFill>
            <a:srgbClr val="D0D8D8"/>
          </a:solidFill>
        </p:grpSpPr>
        <p:sp>
          <p:nvSpPr>
            <p:cNvPr id="33" name="5-Point Star 32"/>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3"/>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4"/>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5-Point Star 35"/>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5-Point Star 36"/>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3840035" y="2516211"/>
            <a:ext cx="1360778" cy="154305"/>
            <a:chOff x="5118714" y="3124200"/>
            <a:chExt cx="1813898" cy="205740"/>
          </a:xfrm>
        </p:grpSpPr>
        <p:sp>
          <p:nvSpPr>
            <p:cNvPr id="45" name="5-Point Star 44"/>
            <p:cNvSpPr/>
            <p:nvPr/>
          </p:nvSpPr>
          <p:spPr>
            <a:xfrm>
              <a:off x="6273452" y="3124200"/>
              <a:ext cx="274249"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5-Point Star 45"/>
            <p:cNvSpPr/>
            <p:nvPr/>
          </p:nvSpPr>
          <p:spPr>
            <a:xfrm>
              <a:off x="5888539" y="3124200"/>
              <a:ext cx="274249"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5-Point Star 46"/>
            <p:cNvSpPr/>
            <p:nvPr/>
          </p:nvSpPr>
          <p:spPr>
            <a:xfrm>
              <a:off x="5503626" y="3124200"/>
              <a:ext cx="274249"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5-Point Star 47"/>
            <p:cNvSpPr/>
            <p:nvPr/>
          </p:nvSpPr>
          <p:spPr>
            <a:xfrm>
              <a:off x="5118714" y="3124200"/>
              <a:ext cx="274249"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5-Point Star 48"/>
            <p:cNvSpPr/>
            <p:nvPr/>
          </p:nvSpPr>
          <p:spPr>
            <a:xfrm>
              <a:off x="6658363" y="3124200"/>
              <a:ext cx="274249"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a:grpSpLocks noChangeAspect="1"/>
          </p:cNvGrpSpPr>
          <p:nvPr/>
        </p:nvGrpSpPr>
        <p:grpSpPr>
          <a:xfrm>
            <a:off x="5497817" y="3789045"/>
            <a:ext cx="1360778" cy="154305"/>
            <a:chOff x="2496659" y="3443610"/>
            <a:chExt cx="1511978" cy="228600"/>
          </a:xfrm>
        </p:grpSpPr>
        <p:sp>
          <p:nvSpPr>
            <p:cNvPr id="51" name="5-Point Star 50"/>
            <p:cNvSpPr/>
            <p:nvPr/>
          </p:nvSpPr>
          <p:spPr>
            <a:xfrm>
              <a:off x="345919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5-Point Star 51"/>
            <p:cNvSpPr/>
            <p:nvPr/>
          </p:nvSpPr>
          <p:spPr>
            <a:xfrm>
              <a:off x="3138348"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5-Point Star 52"/>
            <p:cNvSpPr/>
            <p:nvPr/>
          </p:nvSpPr>
          <p:spPr>
            <a:xfrm>
              <a:off x="281750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5-Point Star 53"/>
            <p:cNvSpPr/>
            <p:nvPr/>
          </p:nvSpPr>
          <p:spPr>
            <a:xfrm>
              <a:off x="2496659"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5-Point Star 54"/>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a:grpSpLocks noChangeAspect="1"/>
          </p:cNvGrpSpPr>
          <p:nvPr/>
        </p:nvGrpSpPr>
        <p:grpSpPr>
          <a:xfrm>
            <a:off x="3840035" y="2916261"/>
            <a:ext cx="1360778" cy="154305"/>
            <a:chOff x="2496659" y="3443610"/>
            <a:chExt cx="1511978" cy="228600"/>
          </a:xfrm>
          <a:solidFill>
            <a:srgbClr val="D0D8D8"/>
          </a:solidFill>
        </p:grpSpPr>
        <p:sp>
          <p:nvSpPr>
            <p:cNvPr id="63" name="5-Point Star 62"/>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5-Point Star 63"/>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5-Point Star 64"/>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5-Point Star 65"/>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5-Point Star 66"/>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a:grpSpLocks noChangeAspect="1"/>
          </p:cNvGrpSpPr>
          <p:nvPr/>
        </p:nvGrpSpPr>
        <p:grpSpPr>
          <a:xfrm>
            <a:off x="7201584" y="2516211"/>
            <a:ext cx="1360778" cy="154305"/>
            <a:chOff x="2496659" y="3443610"/>
            <a:chExt cx="1511978" cy="228600"/>
          </a:xfrm>
          <a:solidFill>
            <a:srgbClr val="D0D8D8"/>
          </a:solidFill>
        </p:grpSpPr>
        <p:sp>
          <p:nvSpPr>
            <p:cNvPr id="75" name="5-Point Star 74"/>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5-Point Star 75"/>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5-Point Star 76"/>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5-Point Star 77"/>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5-Point Star 78"/>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p:cNvGrpSpPr>
            <a:grpSpLocks noChangeAspect="1"/>
          </p:cNvGrpSpPr>
          <p:nvPr/>
        </p:nvGrpSpPr>
        <p:grpSpPr>
          <a:xfrm>
            <a:off x="7201584" y="3337742"/>
            <a:ext cx="1360778" cy="154305"/>
            <a:chOff x="2496659" y="3443610"/>
            <a:chExt cx="1511978" cy="228600"/>
          </a:xfrm>
          <a:solidFill>
            <a:srgbClr val="D0D8D8"/>
          </a:solidFill>
        </p:grpSpPr>
        <p:sp>
          <p:nvSpPr>
            <p:cNvPr id="81" name="5-Point Star 80"/>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5-Point Star 81"/>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5-Point Star 82"/>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5-Point Star 83"/>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5-Point Star 84"/>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7201584" y="3809230"/>
            <a:ext cx="1360778" cy="154305"/>
            <a:chOff x="4807420" y="2875662"/>
            <a:chExt cx="1360778" cy="205740"/>
          </a:xfrm>
        </p:grpSpPr>
        <p:sp>
          <p:nvSpPr>
            <p:cNvPr id="87" name="5-Point Star 86"/>
            <p:cNvSpPr/>
            <p:nvPr/>
          </p:nvSpPr>
          <p:spPr>
            <a:xfrm>
              <a:off x="5673699"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5-Point Star 87"/>
            <p:cNvSpPr/>
            <p:nvPr/>
          </p:nvSpPr>
          <p:spPr>
            <a:xfrm>
              <a:off x="5384939"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5-Point Star 88"/>
            <p:cNvSpPr/>
            <p:nvPr/>
          </p:nvSpPr>
          <p:spPr>
            <a:xfrm>
              <a:off x="5096179"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5-Point Star 89"/>
            <p:cNvSpPr/>
            <p:nvPr/>
          </p:nvSpPr>
          <p:spPr>
            <a:xfrm>
              <a:off x="4807420"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5-Point Star 90"/>
            <p:cNvSpPr/>
            <p:nvPr/>
          </p:nvSpPr>
          <p:spPr>
            <a:xfrm>
              <a:off x="5962458"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p:nvPr/>
        </p:nvGrpSpPr>
        <p:grpSpPr>
          <a:xfrm>
            <a:off x="3840035" y="4287861"/>
            <a:ext cx="1360778" cy="154305"/>
            <a:chOff x="9366431" y="2895600"/>
            <a:chExt cx="1360778" cy="205740"/>
          </a:xfrm>
        </p:grpSpPr>
        <p:sp>
          <p:nvSpPr>
            <p:cNvPr id="93" name="5-Point Star 92"/>
            <p:cNvSpPr/>
            <p:nvPr/>
          </p:nvSpPr>
          <p:spPr>
            <a:xfrm>
              <a:off x="10232710" y="2895600"/>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5-Point Star 93"/>
            <p:cNvSpPr/>
            <p:nvPr/>
          </p:nvSpPr>
          <p:spPr>
            <a:xfrm>
              <a:off x="9943950" y="2895600"/>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5-Point Star 94"/>
            <p:cNvSpPr/>
            <p:nvPr/>
          </p:nvSpPr>
          <p:spPr>
            <a:xfrm>
              <a:off x="9655190" y="2895600"/>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5-Point Star 95"/>
            <p:cNvSpPr/>
            <p:nvPr/>
          </p:nvSpPr>
          <p:spPr>
            <a:xfrm>
              <a:off x="9366431" y="2895600"/>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5-Point Star 96"/>
            <p:cNvSpPr/>
            <p:nvPr/>
          </p:nvSpPr>
          <p:spPr>
            <a:xfrm>
              <a:off x="10521469" y="2895600"/>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3840035" y="3337742"/>
            <a:ext cx="1360778" cy="154305"/>
            <a:chOff x="2496659" y="3443610"/>
            <a:chExt cx="1511978" cy="228600"/>
          </a:xfrm>
          <a:solidFill>
            <a:srgbClr val="D0D8D8"/>
          </a:solidFill>
        </p:grpSpPr>
        <p:sp>
          <p:nvSpPr>
            <p:cNvPr id="99" name="5-Point Star 98"/>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5-Point Star 99"/>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5-Point Star 100"/>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5-Point Star 101"/>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5-Point Star 102"/>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p:cNvGrpSpPr>
            <a:grpSpLocks noChangeAspect="1"/>
          </p:cNvGrpSpPr>
          <p:nvPr/>
        </p:nvGrpSpPr>
        <p:grpSpPr>
          <a:xfrm>
            <a:off x="5486638" y="2516211"/>
            <a:ext cx="1360778" cy="154305"/>
            <a:chOff x="2496659" y="3443610"/>
            <a:chExt cx="1511978" cy="228600"/>
          </a:xfrm>
          <a:solidFill>
            <a:srgbClr val="D0D8D8"/>
          </a:solidFill>
        </p:grpSpPr>
        <p:sp>
          <p:nvSpPr>
            <p:cNvPr id="105" name="5-Point Star 104"/>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5-Point Star 105"/>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5-Point Star 106"/>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5-Point Star 107"/>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5-Point Star 108"/>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p:cNvGrpSpPr>
            <a:grpSpLocks noChangeAspect="1"/>
          </p:cNvGrpSpPr>
          <p:nvPr/>
        </p:nvGrpSpPr>
        <p:grpSpPr>
          <a:xfrm>
            <a:off x="5486638" y="3337742"/>
            <a:ext cx="1360778" cy="154305"/>
            <a:chOff x="2496659" y="3443610"/>
            <a:chExt cx="1511978" cy="228600"/>
          </a:xfrm>
          <a:solidFill>
            <a:srgbClr val="D0D8D8"/>
          </a:solidFill>
        </p:grpSpPr>
        <p:sp>
          <p:nvSpPr>
            <p:cNvPr id="111" name="5-Point Star 110"/>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5-Point Star 111"/>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5-Point Star 112"/>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5-Point Star 113"/>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5-Point Star 114"/>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p:cNvGrpSpPr>
            <a:grpSpLocks noChangeAspect="1"/>
          </p:cNvGrpSpPr>
          <p:nvPr/>
        </p:nvGrpSpPr>
        <p:grpSpPr>
          <a:xfrm>
            <a:off x="5486638" y="2916261"/>
            <a:ext cx="1360778" cy="154305"/>
            <a:chOff x="2496659" y="3443610"/>
            <a:chExt cx="1511978" cy="228600"/>
          </a:xfrm>
        </p:grpSpPr>
        <p:sp>
          <p:nvSpPr>
            <p:cNvPr id="117" name="5-Point Star 116"/>
            <p:cNvSpPr/>
            <p:nvPr/>
          </p:nvSpPr>
          <p:spPr>
            <a:xfrm>
              <a:off x="345919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5-Point Star 117"/>
            <p:cNvSpPr/>
            <p:nvPr/>
          </p:nvSpPr>
          <p:spPr>
            <a:xfrm>
              <a:off x="3138348"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5-Point Star 118"/>
            <p:cNvSpPr/>
            <p:nvPr/>
          </p:nvSpPr>
          <p:spPr>
            <a:xfrm>
              <a:off x="2817503"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5-Point Star 119"/>
            <p:cNvSpPr/>
            <p:nvPr/>
          </p:nvSpPr>
          <p:spPr>
            <a:xfrm>
              <a:off x="2496659"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5-Point Star 120"/>
            <p:cNvSpPr/>
            <p:nvPr/>
          </p:nvSpPr>
          <p:spPr>
            <a:xfrm>
              <a:off x="3780037" y="3443610"/>
              <a:ext cx="228600" cy="22860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a:off x="3828856" y="3809230"/>
            <a:ext cx="1360778" cy="161449"/>
            <a:chOff x="4807420" y="2875662"/>
            <a:chExt cx="1360778" cy="215265"/>
          </a:xfrm>
        </p:grpSpPr>
        <p:sp>
          <p:nvSpPr>
            <p:cNvPr id="123" name="5-Point Star 122"/>
            <p:cNvSpPr/>
            <p:nvPr/>
          </p:nvSpPr>
          <p:spPr>
            <a:xfrm>
              <a:off x="5673699"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5-Point Star 123"/>
            <p:cNvSpPr/>
            <p:nvPr/>
          </p:nvSpPr>
          <p:spPr>
            <a:xfrm>
              <a:off x="5384939" y="2885187"/>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5-Point Star 124"/>
            <p:cNvSpPr/>
            <p:nvPr/>
          </p:nvSpPr>
          <p:spPr>
            <a:xfrm>
              <a:off x="5096179"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5-Point Star 125"/>
            <p:cNvSpPr/>
            <p:nvPr/>
          </p:nvSpPr>
          <p:spPr>
            <a:xfrm>
              <a:off x="4807420"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5-Point Star 126"/>
            <p:cNvSpPr/>
            <p:nvPr/>
          </p:nvSpPr>
          <p:spPr>
            <a:xfrm>
              <a:off x="5962458"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p:cNvGrpSpPr>
            <a:grpSpLocks noChangeAspect="1"/>
          </p:cNvGrpSpPr>
          <p:nvPr/>
        </p:nvGrpSpPr>
        <p:grpSpPr>
          <a:xfrm>
            <a:off x="5486638" y="4287861"/>
            <a:ext cx="1360778" cy="154305"/>
            <a:chOff x="2496659" y="3443610"/>
            <a:chExt cx="1511978" cy="228600"/>
          </a:xfrm>
          <a:solidFill>
            <a:srgbClr val="D0D8D8"/>
          </a:solidFill>
        </p:grpSpPr>
        <p:sp>
          <p:nvSpPr>
            <p:cNvPr id="129" name="5-Point Star 128"/>
            <p:cNvSpPr/>
            <p:nvPr/>
          </p:nvSpPr>
          <p:spPr>
            <a:xfrm>
              <a:off x="345919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5-Point Star 129"/>
            <p:cNvSpPr/>
            <p:nvPr/>
          </p:nvSpPr>
          <p:spPr>
            <a:xfrm>
              <a:off x="3138348"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5-Point Star 130"/>
            <p:cNvSpPr/>
            <p:nvPr/>
          </p:nvSpPr>
          <p:spPr>
            <a:xfrm>
              <a:off x="2817503"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5-Point Star 131"/>
            <p:cNvSpPr/>
            <p:nvPr/>
          </p:nvSpPr>
          <p:spPr>
            <a:xfrm>
              <a:off x="2496659"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5-Point Star 132"/>
            <p:cNvSpPr/>
            <p:nvPr/>
          </p:nvSpPr>
          <p:spPr>
            <a:xfrm>
              <a:off x="3780037" y="3443610"/>
              <a:ext cx="228600" cy="22860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p:cNvGrpSpPr/>
          <p:nvPr/>
        </p:nvGrpSpPr>
        <p:grpSpPr>
          <a:xfrm>
            <a:off x="7201584" y="4287861"/>
            <a:ext cx="1360778" cy="154305"/>
            <a:chOff x="4807420" y="2875662"/>
            <a:chExt cx="1360778" cy="205740"/>
          </a:xfrm>
        </p:grpSpPr>
        <p:sp>
          <p:nvSpPr>
            <p:cNvPr id="141" name="5-Point Star 140"/>
            <p:cNvSpPr/>
            <p:nvPr/>
          </p:nvSpPr>
          <p:spPr>
            <a:xfrm>
              <a:off x="5673699"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5-Point Star 141"/>
            <p:cNvSpPr/>
            <p:nvPr/>
          </p:nvSpPr>
          <p:spPr>
            <a:xfrm>
              <a:off x="5384939"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5-Point Star 142"/>
            <p:cNvSpPr/>
            <p:nvPr/>
          </p:nvSpPr>
          <p:spPr>
            <a:xfrm>
              <a:off x="5096179"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5-Point Star 143"/>
            <p:cNvSpPr/>
            <p:nvPr/>
          </p:nvSpPr>
          <p:spPr>
            <a:xfrm>
              <a:off x="4807420"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5-Point Star 144"/>
            <p:cNvSpPr/>
            <p:nvPr/>
          </p:nvSpPr>
          <p:spPr>
            <a:xfrm>
              <a:off x="5962458"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3" name="Rectangle 152"/>
          <p:cNvSpPr/>
          <p:nvPr/>
        </p:nvSpPr>
        <p:spPr bwMode="auto">
          <a:xfrm>
            <a:off x="2051155" y="2456204"/>
            <a:ext cx="3263988" cy="308610"/>
          </a:xfrm>
          <a:prstGeom prst="rect">
            <a:avLst/>
          </a:prstGeom>
          <a:noFill/>
          <a:ln w="28575"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156" name="Rectangle 155"/>
          <p:cNvSpPr/>
          <p:nvPr/>
        </p:nvSpPr>
        <p:spPr bwMode="auto">
          <a:xfrm>
            <a:off x="5431408" y="2864826"/>
            <a:ext cx="3216575" cy="308610"/>
          </a:xfrm>
          <a:prstGeom prst="rect">
            <a:avLst/>
          </a:prstGeom>
          <a:noFill/>
          <a:ln w="28575"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158" name="Rectangle 157"/>
          <p:cNvSpPr/>
          <p:nvPr/>
        </p:nvSpPr>
        <p:spPr bwMode="auto">
          <a:xfrm>
            <a:off x="2051155" y="3279164"/>
            <a:ext cx="1509153" cy="308610"/>
          </a:xfrm>
          <a:prstGeom prst="rect">
            <a:avLst/>
          </a:prstGeom>
          <a:noFill/>
          <a:ln w="28575"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159" name="Rectangle 158"/>
          <p:cNvSpPr/>
          <p:nvPr/>
        </p:nvSpPr>
        <p:spPr bwMode="auto">
          <a:xfrm>
            <a:off x="3777281" y="3736364"/>
            <a:ext cx="4870702" cy="308610"/>
          </a:xfrm>
          <a:prstGeom prst="rect">
            <a:avLst/>
          </a:prstGeom>
          <a:noFill/>
          <a:ln w="28575"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160" name="Rectangle 159"/>
          <p:cNvSpPr/>
          <p:nvPr/>
        </p:nvSpPr>
        <p:spPr bwMode="auto">
          <a:xfrm>
            <a:off x="2051155" y="4216424"/>
            <a:ext cx="3263987" cy="308610"/>
          </a:xfrm>
          <a:prstGeom prst="rect">
            <a:avLst/>
          </a:prstGeom>
          <a:noFill/>
          <a:ln w="28575"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134" name="Rectangle 133"/>
          <p:cNvSpPr/>
          <p:nvPr/>
        </p:nvSpPr>
        <p:spPr bwMode="auto">
          <a:xfrm>
            <a:off x="7144420" y="4216424"/>
            <a:ext cx="1509153" cy="308610"/>
          </a:xfrm>
          <a:prstGeom prst="rect">
            <a:avLst/>
          </a:prstGeom>
          <a:noFill/>
          <a:ln w="28575" cmpd="sng">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grpSp>
        <p:nvGrpSpPr>
          <p:cNvPr id="135" name="Group 134"/>
          <p:cNvGrpSpPr/>
          <p:nvPr/>
        </p:nvGrpSpPr>
        <p:grpSpPr>
          <a:xfrm>
            <a:off x="7201584" y="2914650"/>
            <a:ext cx="1360778" cy="154305"/>
            <a:chOff x="4807420" y="2875662"/>
            <a:chExt cx="1360778" cy="205740"/>
          </a:xfrm>
        </p:grpSpPr>
        <p:sp>
          <p:nvSpPr>
            <p:cNvPr id="136" name="5-Point Star 135"/>
            <p:cNvSpPr/>
            <p:nvPr/>
          </p:nvSpPr>
          <p:spPr>
            <a:xfrm>
              <a:off x="5673699"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5-Point Star 136"/>
            <p:cNvSpPr/>
            <p:nvPr/>
          </p:nvSpPr>
          <p:spPr>
            <a:xfrm>
              <a:off x="5384939"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5-Point Star 137"/>
            <p:cNvSpPr/>
            <p:nvPr/>
          </p:nvSpPr>
          <p:spPr>
            <a:xfrm>
              <a:off x="5096179"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5-Point Star 138"/>
            <p:cNvSpPr/>
            <p:nvPr/>
          </p:nvSpPr>
          <p:spPr>
            <a:xfrm>
              <a:off x="4807420" y="2875662"/>
              <a:ext cx="205740"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5-Point Star 145"/>
            <p:cNvSpPr/>
            <p:nvPr/>
          </p:nvSpPr>
          <p:spPr>
            <a:xfrm>
              <a:off x="5962458" y="2875662"/>
              <a:ext cx="205740"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Oval 146"/>
          <p:cNvSpPr/>
          <p:nvPr/>
        </p:nvSpPr>
        <p:spPr bwMode="auto">
          <a:xfrm>
            <a:off x="0" y="3173437"/>
            <a:ext cx="8973695" cy="562928"/>
          </a:xfrm>
          <a:prstGeom prst="ellipse">
            <a:avLst/>
          </a:prstGeom>
          <a:noFill/>
          <a:ln w="38100">
            <a:solidFill>
              <a:schemeClr val="accent6">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148" name="TextBox 147"/>
          <p:cNvSpPr txBox="1"/>
          <p:nvPr/>
        </p:nvSpPr>
        <p:spPr>
          <a:xfrm>
            <a:off x="5257978" y="4729117"/>
            <a:ext cx="2775786" cy="300083"/>
          </a:xfrm>
          <a:prstGeom prst="rect">
            <a:avLst/>
          </a:prstGeom>
          <a:noFill/>
        </p:spPr>
        <p:txBody>
          <a:bodyPr wrap="square" lIns="68589" tIns="34295" rIns="68589" bIns="34295" rtlCol="0">
            <a:spAutoFit/>
          </a:bodyPr>
          <a:lstStyle/>
          <a:p>
            <a:r>
              <a:rPr lang="en-US" sz="1500" i="1" dirty="0" smtClean="0"/>
              <a:t>Call </a:t>
            </a:r>
            <a:r>
              <a:rPr lang="en-US" sz="1500" i="1" dirty="0"/>
              <a:t>to Action (earlier slide)</a:t>
            </a:r>
          </a:p>
        </p:txBody>
      </p:sp>
      <p:cxnSp>
        <p:nvCxnSpPr>
          <p:cNvPr id="149" name="Straight Connector 148"/>
          <p:cNvCxnSpPr/>
          <p:nvPr/>
        </p:nvCxnSpPr>
        <p:spPr>
          <a:xfrm flipH="1" flipV="1">
            <a:off x="5315143" y="3736365"/>
            <a:ext cx="274364" cy="992753"/>
          </a:xfrm>
          <a:prstGeom prst="line">
            <a:avLst/>
          </a:prstGeom>
          <a:noFill/>
          <a:ln w="38100">
            <a:solidFill>
              <a:schemeClr val="accent6">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cxnSp>
      <p:grpSp>
        <p:nvGrpSpPr>
          <p:cNvPr id="150" name="Group 149"/>
          <p:cNvGrpSpPr/>
          <p:nvPr/>
        </p:nvGrpSpPr>
        <p:grpSpPr>
          <a:xfrm>
            <a:off x="2125089" y="3331845"/>
            <a:ext cx="1360778" cy="154305"/>
            <a:chOff x="5118714" y="3124200"/>
            <a:chExt cx="1813898" cy="205740"/>
          </a:xfrm>
        </p:grpSpPr>
        <p:sp>
          <p:nvSpPr>
            <p:cNvPr id="151" name="5-Point Star 150"/>
            <p:cNvSpPr/>
            <p:nvPr/>
          </p:nvSpPr>
          <p:spPr>
            <a:xfrm>
              <a:off x="6273452" y="3124200"/>
              <a:ext cx="274249"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5-Point Star 151"/>
            <p:cNvSpPr/>
            <p:nvPr/>
          </p:nvSpPr>
          <p:spPr>
            <a:xfrm>
              <a:off x="5888539" y="3124200"/>
              <a:ext cx="274249"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5-Point Star 153"/>
            <p:cNvSpPr/>
            <p:nvPr/>
          </p:nvSpPr>
          <p:spPr>
            <a:xfrm>
              <a:off x="5503626" y="3124200"/>
              <a:ext cx="274249"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5-Point Star 154"/>
            <p:cNvSpPr/>
            <p:nvPr/>
          </p:nvSpPr>
          <p:spPr>
            <a:xfrm>
              <a:off x="5118714" y="3124200"/>
              <a:ext cx="274249" cy="205740"/>
            </a:xfrm>
            <a:prstGeom prst="star5">
              <a:avLst/>
            </a:prstGeom>
            <a:solidFill>
              <a:srgbClr val="FFFF00"/>
            </a:solidFill>
            <a:ln w="19050">
              <a:solidFill>
                <a:srgbClr val="FFC000"/>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5-Point Star 156"/>
            <p:cNvSpPr/>
            <p:nvPr/>
          </p:nvSpPr>
          <p:spPr>
            <a:xfrm>
              <a:off x="6658363" y="3124200"/>
              <a:ext cx="274249" cy="205740"/>
            </a:xfrm>
            <a:prstGeom prst="star5">
              <a:avLst/>
            </a:prstGeom>
            <a:grpFill/>
            <a:ln w="19050">
              <a:solidFill>
                <a:srgbClr val="BFBF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5182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fade">
                                      <p:cBhvr>
                                        <p:cTn id="13" dur="500"/>
                                        <p:tgtEl>
                                          <p:spTgt spid="1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8"/>
                                        </p:tgtEl>
                                        <p:attrNameLst>
                                          <p:attrName>style.visibility</p:attrName>
                                        </p:attrNameLst>
                                      </p:cBhvr>
                                      <p:to>
                                        <p:strVal val="visible"/>
                                      </p:to>
                                    </p:set>
                                    <p:animEffect transition="in" filter="fade">
                                      <p:cBhvr>
                                        <p:cTn id="16" dur="500"/>
                                        <p:tgtEl>
                                          <p:spTgt spid="1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500"/>
                                        <p:tgtEl>
                                          <p:spTgt spid="1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fade">
                                      <p:cBhvr>
                                        <p:cTn id="22" dur="500"/>
                                        <p:tgtEl>
                                          <p:spTgt spid="16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par>
                                <p:cTn id="53" presetID="10" presetClass="entr" presetSubtype="0"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par>
                                <p:cTn id="56" presetID="10"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par>
                                <p:cTn id="59" presetID="10" presetClass="entr" presetSubtype="0" fill="hold" nodeType="with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fade">
                                      <p:cBhvr>
                                        <p:cTn id="61" dur="500"/>
                                        <p:tgtEl>
                                          <p:spTgt spid="110"/>
                                        </p:tgtEl>
                                      </p:cBhvr>
                                    </p:animEffect>
                                  </p:childTnLst>
                                </p:cTn>
                              </p:par>
                              <p:par>
                                <p:cTn id="62" presetID="10" presetClass="entr" presetSubtype="0" fill="hold" nodeType="with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500"/>
                                        <p:tgtEl>
                                          <p:spTgt spid="116"/>
                                        </p:tgtEl>
                                      </p:cBhvr>
                                    </p:animEffect>
                                  </p:childTnLst>
                                </p:cTn>
                              </p:par>
                              <p:par>
                                <p:cTn id="65" presetID="10" presetClass="entr" presetSubtype="0" fill="hold" nodeType="with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fade">
                                      <p:cBhvr>
                                        <p:cTn id="67" dur="500"/>
                                        <p:tgtEl>
                                          <p:spTgt spid="122"/>
                                        </p:tgtEl>
                                      </p:cBhvr>
                                    </p:animEffect>
                                  </p:childTnLst>
                                </p:cTn>
                              </p:par>
                              <p:par>
                                <p:cTn id="68" presetID="10" presetClass="entr" presetSubtype="0" fill="hold" nodeType="with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500"/>
                                        <p:tgtEl>
                                          <p:spTgt spid="128"/>
                                        </p:tgtEl>
                                      </p:cBhvr>
                                    </p:animEffect>
                                  </p:childTnLst>
                                </p:cTn>
                              </p:par>
                              <p:par>
                                <p:cTn id="71" presetID="10" presetClass="entr" presetSubtype="0" fill="hold"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fade">
                                      <p:cBhvr>
                                        <p:cTn id="73" dur="500"/>
                                        <p:tgtEl>
                                          <p:spTgt spid="1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4"/>
                                        </p:tgtEl>
                                        <p:attrNameLst>
                                          <p:attrName>style.visibility</p:attrName>
                                        </p:attrNameLst>
                                      </p:cBhvr>
                                      <p:to>
                                        <p:strVal val="visible"/>
                                      </p:to>
                                    </p:set>
                                    <p:animEffect transition="in" filter="fade">
                                      <p:cBhvr>
                                        <p:cTn id="76" dur="500"/>
                                        <p:tgtEl>
                                          <p:spTgt spid="134"/>
                                        </p:tgtEl>
                                      </p:cBhvr>
                                    </p:animEffect>
                                  </p:childTnLst>
                                </p:cTn>
                              </p:par>
                              <p:par>
                                <p:cTn id="77" presetID="10"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par>
                                <p:cTn id="80" presetID="10" presetClass="entr" presetSubtype="0" fill="hold" nodeType="with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500"/>
                                        <p:tgtEl>
                                          <p:spTgt spid="135"/>
                                        </p:tgtEl>
                                      </p:cBhvr>
                                    </p:animEffect>
                                  </p:childTnLst>
                                </p:cTn>
                              </p:par>
                              <p:par>
                                <p:cTn id="83" presetID="10" presetClass="entr" presetSubtype="0" fill="hold" nodeType="with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fade">
                                      <p:cBhvr>
                                        <p:cTn id="85" dur="500"/>
                                        <p:tgtEl>
                                          <p:spTgt spid="15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fade">
                                      <p:cBhvr>
                                        <p:cTn id="90" dur="500"/>
                                        <p:tgtEl>
                                          <p:spTgt spid="147"/>
                                        </p:tgtEl>
                                      </p:cBhvr>
                                    </p:animEffect>
                                  </p:childTnLst>
                                </p:cTn>
                              </p:par>
                              <p:par>
                                <p:cTn id="91" presetID="10" presetClass="entr" presetSubtype="0" fill="hold" nodeType="withEffect">
                                  <p:stCondLst>
                                    <p:cond delay="0"/>
                                  </p:stCondLst>
                                  <p:childTnLst>
                                    <p:set>
                                      <p:cBhvr>
                                        <p:cTn id="92" dur="1" fill="hold">
                                          <p:stCondLst>
                                            <p:cond delay="0"/>
                                          </p:stCondLst>
                                        </p:cTn>
                                        <p:tgtEl>
                                          <p:spTgt spid="149"/>
                                        </p:tgtEl>
                                        <p:attrNameLst>
                                          <p:attrName>style.visibility</p:attrName>
                                        </p:attrNameLst>
                                      </p:cBhvr>
                                      <p:to>
                                        <p:strVal val="visible"/>
                                      </p:to>
                                    </p:set>
                                    <p:animEffect transition="in" filter="fade">
                                      <p:cBhvr>
                                        <p:cTn id="93" dur="500"/>
                                        <p:tgtEl>
                                          <p:spTgt spid="14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8"/>
                                        </p:tgtEl>
                                        <p:attrNameLst>
                                          <p:attrName>style.visibility</p:attrName>
                                        </p:attrNameLst>
                                      </p:cBhvr>
                                      <p:to>
                                        <p:strVal val="visible"/>
                                      </p:to>
                                    </p:set>
                                    <p:animEffect transition="in" filter="fade">
                                      <p:cBhvr>
                                        <p:cTn id="9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6" grpId="0" animBg="1"/>
      <p:bldP spid="158" grpId="0" animBg="1"/>
      <p:bldP spid="159" grpId="0" animBg="1"/>
      <p:bldP spid="160" grpId="0" animBg="1"/>
      <p:bldP spid="134" grpId="0" animBg="1"/>
      <p:bldP spid="147" grpId="0" animBg="1"/>
      <p:bldP spid="1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13293" y="3143250"/>
            <a:ext cx="8346073" cy="346249"/>
          </a:xfrm>
        </p:spPr>
        <p:txBody>
          <a:bodyPr/>
          <a:lstStyle/>
          <a:p>
            <a:r>
              <a:rPr lang="en-US" sz="2000" dirty="0"/>
              <a:t>Impact on business metrics is the ultimate truth of whether a </a:t>
            </a:r>
            <a:br>
              <a:rPr lang="en-US" sz="2000" dirty="0"/>
            </a:br>
            <a:r>
              <a:rPr lang="en-US" sz="2000" dirty="0"/>
              <a:t>change is worthwhile</a:t>
            </a:r>
          </a:p>
          <a:p>
            <a:endParaRPr lang="en-US" dirty="0"/>
          </a:p>
        </p:txBody>
      </p:sp>
      <p:sp>
        <p:nvSpPr>
          <p:cNvPr id="8" name="Title 5"/>
          <p:cNvSpPr txBox="1">
            <a:spLocks/>
          </p:cNvSpPr>
          <p:nvPr/>
        </p:nvSpPr>
        <p:spPr>
          <a:xfrm>
            <a:off x="513293" y="1943101"/>
            <a:ext cx="8117414" cy="914021"/>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z="3600" i="1" dirty="0">
                <a:effectLst/>
              </a:rPr>
              <a:t>A/B </a:t>
            </a:r>
            <a:r>
              <a:rPr lang="en-US" sz="3600" i="1" dirty="0" smtClean="0">
                <a:effectLst/>
              </a:rPr>
              <a:t>Testing</a:t>
            </a:r>
            <a:endParaRPr lang="en-US" sz="3600" i="1" dirty="0">
              <a:effectLst/>
            </a:endParaRPr>
          </a:p>
        </p:txBody>
      </p:sp>
    </p:spTree>
    <p:extLst>
      <p:ext uri="{BB962C8B-B14F-4D97-AF65-F5344CB8AC3E}">
        <p14:creationId xmlns:p14="http://schemas.microsoft.com/office/powerpoint/2010/main" val="36869051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Measuring Business Impact at MSN</a:t>
            </a:r>
          </a:p>
        </p:txBody>
      </p:sp>
      <p:sp>
        <p:nvSpPr>
          <p:cNvPr id="3" name="Content Placeholder 2"/>
          <p:cNvSpPr>
            <a:spLocks noGrp="1"/>
          </p:cNvSpPr>
          <p:nvPr>
            <p:ph idx="1"/>
          </p:nvPr>
        </p:nvSpPr>
        <p:spPr>
          <a:xfrm>
            <a:off x="381000" y="807714"/>
            <a:ext cx="8382000" cy="2585323"/>
          </a:xfrm>
        </p:spPr>
        <p:txBody>
          <a:bodyPr/>
          <a:lstStyle/>
          <a:p>
            <a:r>
              <a:rPr lang="en-US" sz="1800" dirty="0" smtClean="0"/>
              <a:t>A/B </a:t>
            </a:r>
            <a:r>
              <a:rPr lang="en-US" sz="1800" dirty="0"/>
              <a:t>testing used to evaluate a change’s impact on business metrics</a:t>
            </a:r>
          </a:p>
          <a:p>
            <a:pPr lvl="1"/>
            <a:r>
              <a:rPr lang="en-US" sz="1600" dirty="0"/>
              <a:t>Subsets of user population receive different behavior/experiences</a:t>
            </a:r>
          </a:p>
          <a:p>
            <a:pPr lvl="1"/>
            <a:r>
              <a:rPr lang="en-US" sz="1600" dirty="0"/>
              <a:t>Control group vs. treatment group(s)</a:t>
            </a:r>
          </a:p>
          <a:p>
            <a:pPr lvl="1"/>
            <a:r>
              <a:rPr lang="en-US" sz="1600" dirty="0"/>
              <a:t>Statistical power obtained through very large sample size</a:t>
            </a:r>
          </a:p>
          <a:p>
            <a:pPr marL="388196" lvl="1" indent="0">
              <a:buNone/>
            </a:pPr>
            <a:endParaRPr lang="en-US" sz="800" dirty="0"/>
          </a:p>
          <a:p>
            <a:r>
              <a:rPr lang="en-US" sz="1800" dirty="0"/>
              <a:t>MSN </a:t>
            </a:r>
            <a:r>
              <a:rPr lang="en-US" sz="1800"/>
              <a:t>business </a:t>
            </a:r>
            <a:r>
              <a:rPr lang="en-US" sz="1800" smtClean="0"/>
              <a:t>metrics (subset)</a:t>
            </a:r>
            <a:endParaRPr lang="en-US" sz="1800" dirty="0"/>
          </a:p>
          <a:p>
            <a:pPr lvl="1"/>
            <a:r>
              <a:rPr lang="en-US" sz="1600" dirty="0"/>
              <a:t>Page Views, Page </a:t>
            </a:r>
            <a:r>
              <a:rPr lang="en-US" sz="1600" dirty="0" smtClean="0"/>
              <a:t>Clicks, Page CTR</a:t>
            </a:r>
            <a:endParaRPr lang="en-US" sz="1600" dirty="0"/>
          </a:p>
          <a:p>
            <a:pPr lvl="1"/>
            <a:r>
              <a:rPr lang="en-US" sz="1600" dirty="0"/>
              <a:t>Searches to Bing</a:t>
            </a:r>
          </a:p>
          <a:p>
            <a:pPr lvl="1"/>
            <a:r>
              <a:rPr lang="en-US" sz="1600" dirty="0"/>
              <a:t>Ad Impressions, Ad </a:t>
            </a:r>
            <a:r>
              <a:rPr lang="en-US" sz="1600" dirty="0" smtClean="0"/>
              <a:t>Clicks, Ad CTR</a:t>
            </a:r>
            <a:endParaRPr lang="en-US" sz="1600" dirty="0"/>
          </a:p>
          <a:p>
            <a:pPr lvl="1"/>
            <a:r>
              <a:rPr lang="en-US" sz="1600" dirty="0"/>
              <a:t>User </a:t>
            </a:r>
            <a:r>
              <a:rPr lang="en-US" sz="1600" dirty="0" smtClean="0"/>
              <a:t>satisfaction</a:t>
            </a:r>
            <a:endParaRPr lang="en-US" sz="2400" dirty="0" smtClean="0"/>
          </a:p>
        </p:txBody>
      </p:sp>
    </p:spTree>
    <p:extLst>
      <p:ext uri="{BB962C8B-B14F-4D97-AF65-F5344CB8AC3E}">
        <p14:creationId xmlns:p14="http://schemas.microsoft.com/office/powerpoint/2010/main" val="15270138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Measuring Business Impact at </a:t>
            </a:r>
            <a:r>
              <a:rPr lang="en-US" sz="3300" dirty="0" smtClean="0"/>
              <a:t>MSN (cont.)</a:t>
            </a:r>
            <a:endParaRPr lang="en-US" sz="3300" dirty="0"/>
          </a:p>
        </p:txBody>
      </p:sp>
      <p:sp>
        <p:nvSpPr>
          <p:cNvPr id="3" name="Content Placeholder 2"/>
          <p:cNvSpPr>
            <a:spLocks noGrp="1"/>
          </p:cNvSpPr>
          <p:nvPr>
            <p:ph idx="1"/>
          </p:nvPr>
        </p:nvSpPr>
        <p:spPr>
          <a:xfrm>
            <a:off x="381000" y="807714"/>
            <a:ext cx="8382000" cy="3096232"/>
          </a:xfrm>
        </p:spPr>
        <p:txBody>
          <a:bodyPr/>
          <a:lstStyle/>
          <a:p>
            <a:pPr marL="0" indent="0">
              <a:buNone/>
            </a:pPr>
            <a:endParaRPr lang="en-US" sz="600" dirty="0"/>
          </a:p>
          <a:p>
            <a:r>
              <a:rPr lang="en-US" sz="1800" dirty="0"/>
              <a:t>Small % improvements to business metrics make a difference in the aggregate</a:t>
            </a:r>
          </a:p>
          <a:p>
            <a:pPr marL="0" indent="0">
              <a:buNone/>
            </a:pPr>
            <a:endParaRPr lang="en-US" sz="800" dirty="0"/>
          </a:p>
          <a:p>
            <a:r>
              <a:rPr lang="en-US" sz="1800" dirty="0"/>
              <a:t>Even more so on an absolute basis at </a:t>
            </a:r>
            <a:r>
              <a:rPr lang="en-US" sz="1800" dirty="0" smtClean="0"/>
              <a:t>high </a:t>
            </a:r>
            <a:r>
              <a:rPr lang="en-US" sz="1800" dirty="0"/>
              <a:t>scale</a:t>
            </a:r>
          </a:p>
          <a:p>
            <a:pPr lvl="1"/>
            <a:r>
              <a:rPr lang="en-US" sz="1600" dirty="0"/>
              <a:t>MSN:  </a:t>
            </a:r>
            <a:r>
              <a:rPr lang="en-US" sz="1600" dirty="0" smtClean="0"/>
              <a:t>&gt;20 </a:t>
            </a:r>
            <a:r>
              <a:rPr lang="en-US" sz="1600" dirty="0"/>
              <a:t>billion monthly page views worldwide </a:t>
            </a:r>
          </a:p>
          <a:p>
            <a:pPr lvl="1"/>
            <a:r>
              <a:rPr lang="en-US" sz="1600" dirty="0"/>
              <a:t>1% improvement = </a:t>
            </a:r>
            <a:r>
              <a:rPr lang="en-US" sz="1600" dirty="0" smtClean="0"/>
              <a:t>&gt;200 </a:t>
            </a:r>
            <a:r>
              <a:rPr lang="en-US" sz="1600" dirty="0"/>
              <a:t>million page views</a:t>
            </a:r>
          </a:p>
          <a:p>
            <a:pPr marL="388196" lvl="1" indent="0">
              <a:buNone/>
            </a:pPr>
            <a:endParaRPr lang="en-US" sz="800" dirty="0"/>
          </a:p>
          <a:p>
            <a:pPr marL="297696" lvl="1">
              <a:buClr>
                <a:schemeClr val="accent4">
                  <a:lumMod val="75000"/>
                </a:schemeClr>
              </a:buClr>
            </a:pPr>
            <a:r>
              <a:rPr lang="en-US" sz="1800" dirty="0"/>
              <a:t>Performance metrics need to be excellent proxies for business </a:t>
            </a:r>
            <a:r>
              <a:rPr lang="en-US" sz="1800" dirty="0" smtClean="0"/>
              <a:t>metrics</a:t>
            </a:r>
          </a:p>
          <a:p>
            <a:pPr marL="556097" lvl="2">
              <a:buClr>
                <a:schemeClr val="accent4">
                  <a:lumMod val="75000"/>
                </a:schemeClr>
              </a:buClr>
            </a:pPr>
            <a:r>
              <a:rPr lang="en-US" sz="1600" dirty="0" smtClean="0"/>
              <a:t>Enables prediction of how a change will affect the business</a:t>
            </a:r>
            <a:endParaRPr lang="en-US" sz="1600" dirty="0"/>
          </a:p>
          <a:p>
            <a:pPr marL="0" indent="0">
              <a:buNone/>
            </a:pPr>
            <a:endParaRPr lang="en-US" dirty="0"/>
          </a:p>
          <a:p>
            <a:pPr marL="388196" lvl="1" indent="0">
              <a:buNone/>
            </a:pPr>
            <a:endParaRPr lang="en-US" sz="600" dirty="0"/>
          </a:p>
          <a:p>
            <a:pPr marL="0" indent="0">
              <a:buNone/>
            </a:pPr>
            <a:endParaRPr lang="en-US" dirty="0" smtClean="0"/>
          </a:p>
        </p:txBody>
      </p:sp>
    </p:spTree>
    <p:extLst>
      <p:ext uri="{BB962C8B-B14F-4D97-AF65-F5344CB8AC3E}">
        <p14:creationId xmlns:p14="http://schemas.microsoft.com/office/powerpoint/2010/main" val="5245713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13293" y="3257550"/>
            <a:ext cx="7431435" cy="346249"/>
          </a:xfrm>
        </p:spPr>
        <p:txBody>
          <a:bodyPr/>
          <a:lstStyle/>
          <a:p>
            <a:r>
              <a:rPr lang="en-US" sz="2000" dirty="0"/>
              <a:t>Caveat:  your mileage may vary</a:t>
            </a:r>
          </a:p>
        </p:txBody>
      </p:sp>
      <p:sp>
        <p:nvSpPr>
          <p:cNvPr id="8" name="Title 5"/>
          <p:cNvSpPr txBox="1">
            <a:spLocks/>
          </p:cNvSpPr>
          <p:nvPr/>
        </p:nvSpPr>
        <p:spPr>
          <a:xfrm>
            <a:off x="513293" y="1943101"/>
            <a:ext cx="8117414" cy="914021"/>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z="3600" i="1" dirty="0">
                <a:effectLst/>
              </a:rPr>
              <a:t>Performance Case Studies</a:t>
            </a:r>
          </a:p>
          <a:p>
            <a:r>
              <a:rPr lang="en-US" sz="2000" dirty="0">
                <a:effectLst/>
              </a:rPr>
              <a:t>What worked….What didn’t</a:t>
            </a:r>
            <a:endParaRPr lang="en-US" sz="2000" dirty="0"/>
          </a:p>
        </p:txBody>
      </p:sp>
    </p:spTree>
    <p:extLst>
      <p:ext uri="{BB962C8B-B14F-4D97-AF65-F5344CB8AC3E}">
        <p14:creationId xmlns:p14="http://schemas.microsoft.com/office/powerpoint/2010/main" val="29297616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57150"/>
            <a:ext cx="8375946" cy="373949"/>
          </a:xfrm>
        </p:spPr>
        <p:txBody>
          <a:bodyPr/>
          <a:lstStyle/>
          <a:p>
            <a:r>
              <a:rPr lang="en-US" sz="2700" dirty="0"/>
              <a:t>Case Study :  Asynchronous </a:t>
            </a:r>
            <a:r>
              <a:rPr lang="en-US" sz="2700" dirty="0" err="1"/>
              <a:t>jQuery</a:t>
            </a:r>
            <a:r>
              <a:rPr lang="en-US" sz="2700" dirty="0"/>
              <a:t> Load</a:t>
            </a:r>
          </a:p>
        </p:txBody>
      </p:sp>
      <p:sp>
        <p:nvSpPr>
          <p:cNvPr id="4" name="Content Placeholder 2"/>
          <p:cNvSpPr>
            <a:spLocks noGrp="1"/>
          </p:cNvSpPr>
          <p:nvPr>
            <p:ph idx="1"/>
          </p:nvPr>
        </p:nvSpPr>
        <p:spPr>
          <a:xfrm>
            <a:off x="381000" y="571501"/>
            <a:ext cx="8382000" cy="2112117"/>
          </a:xfrm>
        </p:spPr>
        <p:txBody>
          <a:bodyPr/>
          <a:lstStyle/>
          <a:p>
            <a:pPr marL="0" indent="0">
              <a:buNone/>
            </a:pPr>
            <a:r>
              <a:rPr lang="en-US" sz="1500" b="1" dirty="0"/>
              <a:t>Situation</a:t>
            </a:r>
          </a:p>
          <a:p>
            <a:r>
              <a:rPr lang="en-US" sz="1500" dirty="0"/>
              <a:t>Page developers like using </a:t>
            </a:r>
            <a:r>
              <a:rPr lang="en-US" sz="1500" dirty="0" err="1"/>
              <a:t>jQuery</a:t>
            </a:r>
            <a:endParaRPr lang="en-US" sz="1500" dirty="0"/>
          </a:p>
          <a:p>
            <a:r>
              <a:rPr lang="en-US" sz="1500" dirty="0" err="1"/>
              <a:t>jQuery</a:t>
            </a:r>
            <a:r>
              <a:rPr lang="en-US" sz="1500" dirty="0"/>
              <a:t> loaded synchronously from the head (v1.4.2; 25KB compressed; loaded from CDN)</a:t>
            </a:r>
          </a:p>
          <a:p>
            <a:r>
              <a:rPr lang="en-US" sz="1500" dirty="0"/>
              <a:t>Blocks rendering, and download initiation of other assets (lesser so for newer browsers)</a:t>
            </a:r>
          </a:p>
          <a:p>
            <a:pPr marL="0" indent="0">
              <a:buNone/>
            </a:pPr>
            <a:endParaRPr lang="en-US" sz="600" dirty="0"/>
          </a:p>
          <a:p>
            <a:pPr marL="0" indent="0">
              <a:buNone/>
            </a:pPr>
            <a:endParaRPr lang="en-US" sz="600" dirty="0"/>
          </a:p>
          <a:p>
            <a:pPr marL="0" indent="0">
              <a:buNone/>
            </a:pPr>
            <a:r>
              <a:rPr lang="en-US" sz="1500" dirty="0"/>
              <a:t>Negative effect will increase over time as </a:t>
            </a:r>
            <a:r>
              <a:rPr lang="en-US" sz="1500" dirty="0" err="1"/>
              <a:t>jQuery</a:t>
            </a:r>
            <a:r>
              <a:rPr lang="en-US" sz="1500" dirty="0"/>
              <a:t> continues to grow....</a:t>
            </a:r>
          </a:p>
          <a:p>
            <a:pPr marL="0" indent="0">
              <a:buNone/>
            </a:pPr>
            <a:endParaRPr lang="en-US" sz="1500" dirty="0"/>
          </a:p>
          <a:p>
            <a:pPr marL="0" indent="0">
              <a:buNone/>
            </a:pPr>
            <a:endParaRPr lang="en-US" sz="1500" dirty="0"/>
          </a:p>
          <a:p>
            <a:pPr marL="0" indent="0">
              <a:buNone/>
            </a:pPr>
            <a:endParaRPr lang="en-US" sz="600" dirty="0"/>
          </a:p>
        </p:txBody>
      </p:sp>
      <p:graphicFrame>
        <p:nvGraphicFramePr>
          <p:cNvPr id="5" name="Content Placeholder 4"/>
          <p:cNvGraphicFramePr>
            <a:graphicFrameLocks/>
          </p:cNvGraphicFramePr>
          <p:nvPr>
            <p:extLst>
              <p:ext uri="{D42A27DB-BD31-4B8C-83A1-F6EECF244321}">
                <p14:modId xmlns:p14="http://schemas.microsoft.com/office/powerpoint/2010/main" val="2962340275"/>
              </p:ext>
            </p:extLst>
          </p:nvPr>
        </p:nvGraphicFramePr>
        <p:xfrm>
          <a:off x="713164" y="2571750"/>
          <a:ext cx="4316036"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4787" y="2260684"/>
            <a:ext cx="5202005" cy="253916"/>
          </a:xfrm>
          <a:prstGeom prst="rect">
            <a:avLst/>
          </a:prstGeom>
          <a:noFill/>
        </p:spPr>
        <p:txBody>
          <a:bodyPr wrap="square" lIns="68589" tIns="34295" rIns="68589" bIns="34295" rtlCol="0">
            <a:spAutoFit/>
          </a:bodyPr>
          <a:lstStyle/>
          <a:p>
            <a:pPr defTabSz="685666"/>
            <a:r>
              <a:rPr lang="en-US" sz="1200" dirty="0" err="1">
                <a:latin typeface="Segoe" pitchFamily="34" charset="0"/>
              </a:rPr>
              <a:t>jQuery</a:t>
            </a:r>
            <a:r>
              <a:rPr lang="en-US" sz="1200" dirty="0">
                <a:latin typeface="Segoe" pitchFamily="34" charset="0"/>
              </a:rPr>
              <a:t> v1.6:  229KB uncompressed (31KB compressed)</a:t>
            </a:r>
            <a:endParaRPr lang="en-US" sz="1200" dirty="0"/>
          </a:p>
        </p:txBody>
      </p:sp>
    </p:spTree>
    <p:extLst>
      <p:ext uri="{BB962C8B-B14F-4D97-AF65-F5344CB8AC3E}">
        <p14:creationId xmlns:p14="http://schemas.microsoft.com/office/powerpoint/2010/main" val="180810160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57150"/>
            <a:ext cx="8375946" cy="373949"/>
          </a:xfrm>
        </p:spPr>
        <p:txBody>
          <a:bodyPr/>
          <a:lstStyle/>
          <a:p>
            <a:r>
              <a:rPr lang="en-US" sz="2700" dirty="0"/>
              <a:t>Case Study :  Asynchronous </a:t>
            </a:r>
            <a:r>
              <a:rPr lang="en-US" sz="2700" dirty="0" err="1"/>
              <a:t>jQuery</a:t>
            </a:r>
            <a:r>
              <a:rPr lang="en-US" sz="2700" dirty="0"/>
              <a:t> Load (cont.)</a:t>
            </a:r>
          </a:p>
        </p:txBody>
      </p:sp>
      <p:sp>
        <p:nvSpPr>
          <p:cNvPr id="4" name="Content Placeholder 2"/>
          <p:cNvSpPr>
            <a:spLocks noGrp="1"/>
          </p:cNvSpPr>
          <p:nvPr>
            <p:ph idx="1"/>
          </p:nvPr>
        </p:nvSpPr>
        <p:spPr>
          <a:xfrm>
            <a:off x="381000" y="571501"/>
            <a:ext cx="8382000" cy="4585871"/>
          </a:xfrm>
        </p:spPr>
        <p:txBody>
          <a:bodyPr/>
          <a:lstStyle/>
          <a:p>
            <a:pPr marL="0" indent="0">
              <a:buNone/>
            </a:pPr>
            <a:endParaRPr lang="en-US" sz="600" dirty="0"/>
          </a:p>
          <a:p>
            <a:pPr marL="0" indent="0">
              <a:buNone/>
            </a:pPr>
            <a:r>
              <a:rPr lang="en-US" sz="1500" b="1" dirty="0"/>
              <a:t>What We Did</a:t>
            </a:r>
          </a:p>
          <a:p>
            <a:r>
              <a:rPr lang="en-US" sz="1500" dirty="0"/>
              <a:t>Load </a:t>
            </a:r>
            <a:r>
              <a:rPr lang="en-US" sz="1500" dirty="0" err="1"/>
              <a:t>jQuery</a:t>
            </a:r>
            <a:r>
              <a:rPr lang="en-US" sz="1500" dirty="0"/>
              <a:t> asynchronously</a:t>
            </a:r>
          </a:p>
          <a:p>
            <a:r>
              <a:rPr lang="en-US" sz="1500" dirty="0"/>
              <a:t>Use small  “Early Stage JS” library for capabilities needed immediately (6KB loaded inline)</a:t>
            </a:r>
          </a:p>
          <a:p>
            <a:pPr lvl="1"/>
            <a:r>
              <a:rPr lang="en-US" sz="1400" dirty="0"/>
              <a:t>Usage tracking, </a:t>
            </a:r>
            <a:r>
              <a:rPr lang="en-US" sz="1400" dirty="0" err="1"/>
              <a:t>Async</a:t>
            </a:r>
            <a:r>
              <a:rPr lang="en-US" sz="1400" dirty="0"/>
              <a:t> loading, Event handling, DOM reading</a:t>
            </a:r>
          </a:p>
          <a:p>
            <a:r>
              <a:rPr lang="en-US" sz="1500" dirty="0"/>
              <a:t>Zero net size increase to inline JS (some code moved to external file, offsetting 6KB increase)</a:t>
            </a:r>
          </a:p>
          <a:p>
            <a:pPr marL="0" indent="0">
              <a:buNone/>
            </a:pPr>
            <a:endParaRPr lang="en-US" sz="600" dirty="0"/>
          </a:p>
          <a:p>
            <a:pPr marL="0" indent="0">
              <a:buNone/>
            </a:pPr>
            <a:r>
              <a:rPr lang="en-US" sz="1500" b="1" dirty="0"/>
              <a:t>Impact</a:t>
            </a:r>
          </a:p>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900" b="1" dirty="0"/>
          </a:p>
          <a:p>
            <a:pPr marL="0" indent="0">
              <a:buNone/>
            </a:pPr>
            <a:endParaRPr lang="en-US" sz="600" b="1" dirty="0"/>
          </a:p>
          <a:p>
            <a:pPr marL="0" indent="0">
              <a:buNone/>
            </a:pPr>
            <a:r>
              <a:rPr lang="en-US" sz="1500" b="1" dirty="0"/>
              <a:t>Takeaways</a:t>
            </a:r>
          </a:p>
          <a:p>
            <a:r>
              <a:rPr lang="en-US" sz="1500" dirty="0"/>
              <a:t>Loading </a:t>
            </a:r>
            <a:r>
              <a:rPr lang="en-US" sz="1500" dirty="0" err="1"/>
              <a:t>jQuery</a:t>
            </a:r>
            <a:r>
              <a:rPr lang="en-US" sz="1500" dirty="0"/>
              <a:t> synchronously hurts the business</a:t>
            </a:r>
          </a:p>
          <a:p>
            <a:pPr marL="0" indent="0">
              <a:buNone/>
            </a:pPr>
            <a:endParaRPr lang="en-US" sz="600" dirty="0"/>
          </a:p>
          <a:p>
            <a:pPr marL="0" indent="0">
              <a:buNone/>
            </a:pPr>
            <a:r>
              <a:rPr lang="en-US" sz="1500" dirty="0"/>
              <a:t>Note….</a:t>
            </a:r>
            <a:r>
              <a:rPr lang="en-US" sz="1500" dirty="0" err="1"/>
              <a:t>jQuery</a:t>
            </a:r>
            <a:r>
              <a:rPr lang="en-US" sz="1500" dirty="0"/>
              <a:t> is on 45% of the top one million web sites</a:t>
            </a:r>
            <a:r>
              <a:rPr lang="en-US" sz="1500" baseline="30000" dirty="0"/>
              <a:t>*</a:t>
            </a:r>
            <a:r>
              <a:rPr lang="en-US" sz="1500" dirty="0"/>
              <a:t>….</a:t>
            </a:r>
          </a:p>
          <a:p>
            <a:pPr marL="0" indent="0">
              <a:buNone/>
            </a:pPr>
            <a:endParaRPr lang="en-US" dirty="0"/>
          </a:p>
          <a:p>
            <a:pPr marL="0" indent="0">
              <a:buNone/>
            </a:pPr>
            <a:endParaRPr lang="en-US" sz="1100" baseline="30000" dirty="0"/>
          </a:p>
          <a:p>
            <a:pPr marL="0" indent="0">
              <a:buNone/>
            </a:pPr>
            <a:endParaRPr lang="en-US" sz="1100" baseline="30000" dirty="0"/>
          </a:p>
          <a:p>
            <a:pPr marL="0" indent="0">
              <a:buNone/>
            </a:pPr>
            <a:r>
              <a:rPr lang="en-US" sz="1100" baseline="30000" dirty="0"/>
              <a:t>*</a:t>
            </a:r>
            <a:r>
              <a:rPr lang="en-US" sz="1100" dirty="0"/>
              <a:t>Source:  </a:t>
            </a:r>
            <a:r>
              <a:rPr lang="en-US" sz="1100" dirty="0">
                <a:hlinkClick r:id="rId2"/>
              </a:rPr>
              <a:t>http://trends.builtwith.com/javascript</a:t>
            </a:r>
            <a:r>
              <a:rPr lang="en-US" sz="1100" dirty="0"/>
              <a:t>, 6/7/2011</a:t>
            </a:r>
          </a:p>
          <a:p>
            <a:pPr marL="0" indent="0">
              <a:buNone/>
            </a:pPr>
            <a:endParaRPr lang="en-US" sz="600" dirty="0"/>
          </a:p>
        </p:txBody>
      </p:sp>
      <p:graphicFrame>
        <p:nvGraphicFramePr>
          <p:cNvPr id="14" name="Table 13"/>
          <p:cNvGraphicFramePr>
            <a:graphicFrameLocks noGrp="1"/>
          </p:cNvGraphicFramePr>
          <p:nvPr>
            <p:extLst>
              <p:ext uri="{D42A27DB-BD31-4B8C-83A1-F6EECF244321}">
                <p14:modId xmlns:p14="http://schemas.microsoft.com/office/powerpoint/2010/main" val="2128209732"/>
              </p:ext>
            </p:extLst>
          </p:nvPr>
        </p:nvGraphicFramePr>
        <p:xfrm>
          <a:off x="970612" y="2400300"/>
          <a:ext cx="5659325" cy="712470"/>
        </p:xfrm>
        <a:graphic>
          <a:graphicData uri="http://schemas.openxmlformats.org/drawingml/2006/table">
            <a:tbl>
              <a:tblPr firstRow="1" bandRow="1">
                <a:tableStyleId>{00A15C55-8517-42AA-B614-E9B94910E393}</a:tableStyleId>
              </a:tblPr>
              <a:tblGrid>
                <a:gridCol w="1909102"/>
                <a:gridCol w="1408433"/>
                <a:gridCol w="1346744"/>
                <a:gridCol w="995046"/>
              </a:tblGrid>
              <a:tr h="434340">
                <a:tc>
                  <a:txBody>
                    <a:bodyPr/>
                    <a:lstStyle/>
                    <a:p>
                      <a:pPr algn="ctr"/>
                      <a:r>
                        <a:rPr lang="en-US" sz="1200" dirty="0" smtClean="0"/>
                        <a:t>Time to </a:t>
                      </a:r>
                    </a:p>
                    <a:p>
                      <a:pPr algn="ctr"/>
                      <a:r>
                        <a:rPr lang="en-US" sz="1200" dirty="0" smtClean="0"/>
                        <a:t>First</a:t>
                      </a:r>
                      <a:r>
                        <a:rPr lang="en-US" sz="1200" baseline="0" dirty="0" smtClean="0"/>
                        <a:t> Render</a:t>
                      </a:r>
                      <a:endParaRPr lang="en-US" sz="1200" b="1" baseline="30000" dirty="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solidFill>
                            <a:schemeClr val="tx1"/>
                          </a:solidFill>
                        </a:rPr>
                        <a:t>Time</a:t>
                      </a:r>
                      <a:r>
                        <a:rPr lang="en-US" sz="1200" baseline="0" dirty="0" smtClean="0">
                          <a:solidFill>
                            <a:schemeClr val="tx1"/>
                          </a:solidFill>
                        </a:rPr>
                        <a:t> to </a:t>
                      </a:r>
                    </a:p>
                    <a:p>
                      <a:pPr algn="ctr"/>
                      <a:r>
                        <a:rPr lang="en-US" sz="1200" baseline="0" dirty="0" err="1" smtClean="0">
                          <a:solidFill>
                            <a:schemeClr val="tx1"/>
                          </a:solidFill>
                        </a:rPr>
                        <a:t>Onload</a:t>
                      </a:r>
                      <a:endParaRPr lang="en-US" sz="1200" dirty="0" smtClean="0">
                        <a:solidFill>
                          <a:schemeClr val="tx1"/>
                        </a:solidFill>
                      </a:endParaRPr>
                    </a:p>
                  </a:txBody>
                  <a:tcPr marL="68598" marR="68598" marT="34290" marB="34290">
                    <a:solidFill>
                      <a:schemeClr val="accent4">
                        <a:lumMod val="75000"/>
                      </a:schemeClr>
                    </a:solidFill>
                  </a:tcPr>
                </a:tc>
                <a:tc>
                  <a:txBody>
                    <a:bodyPr/>
                    <a:lstStyle/>
                    <a:p>
                      <a:pPr algn="ctr"/>
                      <a:r>
                        <a:rPr lang="en-US" sz="1200" dirty="0" smtClean="0">
                          <a:solidFill>
                            <a:schemeClr val="lt1"/>
                          </a:solidFill>
                        </a:rPr>
                        <a:t>Search</a:t>
                      </a:r>
                      <a:endParaRPr lang="en-US" sz="1200" baseline="0" dirty="0" smtClean="0">
                        <a:solidFill>
                          <a:schemeClr val="lt1"/>
                        </a:solidFill>
                      </a:endParaRPr>
                    </a:p>
                    <a:p>
                      <a:pPr algn="ctr"/>
                      <a:r>
                        <a:rPr lang="en-US" sz="1200" dirty="0" smtClean="0">
                          <a:solidFill>
                            <a:schemeClr val="lt1"/>
                          </a:solidFill>
                        </a:rPr>
                        <a:t>Clicks</a:t>
                      </a:r>
                      <a:endParaRPr lang="en-US" sz="1200" dirty="0" smtClean="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solidFill>
                            <a:schemeClr val="lt1"/>
                          </a:solidFill>
                        </a:rPr>
                        <a:t>Page</a:t>
                      </a:r>
                      <a:br>
                        <a:rPr lang="en-US" sz="1200" dirty="0" smtClean="0">
                          <a:solidFill>
                            <a:schemeClr val="lt1"/>
                          </a:solidFill>
                        </a:rPr>
                      </a:br>
                      <a:r>
                        <a:rPr lang="en-US" sz="1200" baseline="0" dirty="0" smtClean="0">
                          <a:solidFill>
                            <a:schemeClr val="lt1"/>
                          </a:solidFill>
                        </a:rPr>
                        <a:t>Clicks</a:t>
                      </a:r>
                      <a:endParaRPr lang="en-US" sz="1200" dirty="0">
                        <a:solidFill>
                          <a:sysClr val="windowText" lastClr="000000"/>
                        </a:solidFill>
                      </a:endParaRPr>
                    </a:p>
                  </a:txBody>
                  <a:tcPr marL="68598" marR="68598" marT="34290" marB="34290">
                    <a:solidFill>
                      <a:schemeClr val="accent4">
                        <a:lumMod val="75000"/>
                      </a:schemeClr>
                    </a:solidFill>
                  </a:tcPr>
                </a:tc>
              </a:tr>
              <a:tr h="278130">
                <a:tc>
                  <a:txBody>
                    <a:bodyPr/>
                    <a:lstStyle/>
                    <a:p>
                      <a:pPr algn="ctr"/>
                      <a:r>
                        <a:rPr lang="en-US" sz="1200" dirty="0" smtClean="0">
                          <a:solidFill>
                            <a:schemeClr val="dk1"/>
                          </a:solidFill>
                        </a:rPr>
                        <a:t>200-300ms</a:t>
                      </a:r>
                      <a:r>
                        <a:rPr lang="en-US" sz="1200" baseline="0" dirty="0" smtClean="0">
                          <a:solidFill>
                            <a:schemeClr val="dk1"/>
                          </a:solidFill>
                        </a:rPr>
                        <a:t> gain</a:t>
                      </a:r>
                      <a:endParaRPr lang="en-US" sz="1200" dirty="0">
                        <a:solidFill>
                          <a:sysClr val="windowText" lastClr="000000"/>
                        </a:solidFill>
                      </a:endParaRPr>
                    </a:p>
                  </a:txBody>
                  <a:tcPr marL="68598" marR="68598" marT="34290" marB="34290"/>
                </a:tc>
                <a:tc>
                  <a:txBody>
                    <a:bodyPr/>
                    <a:lstStyle/>
                    <a:p>
                      <a:pPr algn="ctr"/>
                      <a:r>
                        <a:rPr lang="en-US" sz="1200" dirty="0" smtClean="0">
                          <a:solidFill>
                            <a:sysClr val="windowText" lastClr="000000"/>
                          </a:solidFill>
                        </a:rPr>
                        <a:t>250ms gain</a:t>
                      </a:r>
                      <a:endParaRPr lang="en-US" sz="1200" dirty="0">
                        <a:solidFill>
                          <a:sysClr val="windowText" lastClr="000000"/>
                        </a:solidFill>
                      </a:endParaRPr>
                    </a:p>
                  </a:txBody>
                  <a:tcPr marL="68598" marR="68598" marT="34290" marB="34290"/>
                </a:tc>
                <a:tc>
                  <a:txBody>
                    <a:bodyPr/>
                    <a:lstStyle/>
                    <a:p>
                      <a:pPr algn="ctr"/>
                      <a:r>
                        <a:rPr lang="en-US" sz="1200" dirty="0" smtClean="0">
                          <a:solidFill>
                            <a:schemeClr val="dk1"/>
                          </a:solidFill>
                        </a:rPr>
                        <a:t>+0.5%</a:t>
                      </a:r>
                      <a:endParaRPr lang="en-US" sz="1200" dirty="0">
                        <a:solidFill>
                          <a:sysClr val="windowText" lastClr="000000"/>
                        </a:solidFill>
                      </a:endParaRPr>
                    </a:p>
                  </a:txBody>
                  <a:tcPr marL="68598" marR="68598" marT="34290" marB="34290"/>
                </a:tc>
                <a:tc>
                  <a:txBody>
                    <a:bodyPr/>
                    <a:lstStyle/>
                    <a:p>
                      <a:pPr algn="ctr"/>
                      <a:r>
                        <a:rPr lang="en-US" sz="1200" dirty="0" smtClean="0"/>
                        <a:t>+0.5%</a:t>
                      </a:r>
                      <a:endParaRPr lang="en-US" sz="1200" dirty="0">
                        <a:solidFill>
                          <a:sysClr val="windowText" lastClr="000000"/>
                        </a:solidFill>
                      </a:endParaRPr>
                    </a:p>
                  </a:txBody>
                  <a:tcPr marL="68598" marR="68598" marT="34290" marB="34290"/>
                </a:tc>
              </a:tr>
            </a:tbl>
          </a:graphicData>
        </a:graphic>
      </p:graphicFrame>
    </p:spTree>
    <p:extLst>
      <p:ext uri="{BB962C8B-B14F-4D97-AF65-F5344CB8AC3E}">
        <p14:creationId xmlns:p14="http://schemas.microsoft.com/office/powerpoint/2010/main" val="3091599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animEffect transition="in" filter="fade">
                                      <p:cBhvr>
                                        <p:cTn id="15" dur="500"/>
                                        <p:tgtEl>
                                          <p:spTgt spid="4">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4" end="14"/>
                                            </p:txEl>
                                          </p:spTgt>
                                        </p:tgtEl>
                                        <p:attrNameLst>
                                          <p:attrName>style.visibility</p:attrName>
                                        </p:attrNameLst>
                                      </p:cBhvr>
                                      <p:to>
                                        <p:strVal val="visible"/>
                                      </p:to>
                                    </p:set>
                                    <p:animEffect transition="in" filter="fade">
                                      <p:cBhvr>
                                        <p:cTn id="18" dur="500"/>
                                        <p:tgtEl>
                                          <p:spTgt spid="4">
                                            <p:txEl>
                                              <p:pRg st="14" end="1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16" end="16"/>
                                            </p:txEl>
                                          </p:spTgt>
                                        </p:tgtEl>
                                        <p:attrNameLst>
                                          <p:attrName>style.visibility</p:attrName>
                                        </p:attrNameLst>
                                      </p:cBhvr>
                                      <p:to>
                                        <p:strVal val="visible"/>
                                      </p:to>
                                    </p:set>
                                    <p:animEffect transition="in" filter="fade">
                                      <p:cBhvr>
                                        <p:cTn id="21" dur="500"/>
                                        <p:tgtEl>
                                          <p:spTgt spid="4">
                                            <p:txEl>
                                              <p:pRg st="16" end="1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0" end="20"/>
                                            </p:txEl>
                                          </p:spTgt>
                                        </p:tgtEl>
                                        <p:attrNameLst>
                                          <p:attrName>style.visibility</p:attrName>
                                        </p:attrNameLst>
                                      </p:cBhvr>
                                      <p:to>
                                        <p:strVal val="visible"/>
                                      </p:to>
                                    </p:set>
                                    <p:animEffect transition="in" filter="fade">
                                      <p:cBhvr>
                                        <p:cTn id="24"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57150"/>
            <a:ext cx="8375946" cy="373949"/>
          </a:xfrm>
        </p:spPr>
        <p:txBody>
          <a:bodyPr/>
          <a:lstStyle/>
          <a:p>
            <a:r>
              <a:rPr lang="en-US" sz="2700" dirty="0"/>
              <a:t>Case Study :  Improving JS Execution Time</a:t>
            </a:r>
          </a:p>
        </p:txBody>
      </p:sp>
      <p:sp>
        <p:nvSpPr>
          <p:cNvPr id="3" name="Content Placeholder 2"/>
          <p:cNvSpPr>
            <a:spLocks noGrp="1"/>
          </p:cNvSpPr>
          <p:nvPr>
            <p:ph idx="1"/>
          </p:nvPr>
        </p:nvSpPr>
        <p:spPr>
          <a:xfrm>
            <a:off x="381000" y="517619"/>
            <a:ext cx="8382000" cy="4486228"/>
          </a:xfrm>
        </p:spPr>
        <p:txBody>
          <a:bodyPr/>
          <a:lstStyle/>
          <a:p>
            <a:pPr marL="0" indent="0">
              <a:buNone/>
            </a:pPr>
            <a:r>
              <a:rPr lang="en-US" sz="1500" b="1" dirty="0"/>
              <a:t>Situation</a:t>
            </a:r>
          </a:p>
          <a:p>
            <a:r>
              <a:rPr lang="en-US" sz="1500" dirty="0"/>
              <a:t>Long running JS at page bottom (binds behavior to UI elements)</a:t>
            </a:r>
          </a:p>
          <a:p>
            <a:pPr marL="0" indent="0">
              <a:buNone/>
            </a:pPr>
            <a:r>
              <a:rPr lang="en-US" sz="1500" b="1" dirty="0"/>
              <a:t>What We Did </a:t>
            </a:r>
            <a:r>
              <a:rPr lang="en-US" sz="1800" b="1" dirty="0"/>
              <a:t>– </a:t>
            </a:r>
            <a:r>
              <a:rPr lang="en-US" sz="1500" dirty="0"/>
              <a:t>three rounds of changes in succession (additive):</a:t>
            </a:r>
          </a:p>
          <a:p>
            <a:r>
              <a:rPr lang="en-US" sz="1500" dirty="0"/>
              <a:t>Change #1 – reduce total JS execution time</a:t>
            </a:r>
          </a:p>
          <a:p>
            <a:r>
              <a:rPr lang="en-US" sz="1500" dirty="0"/>
              <a:t>Change #2 – defer some JS execution to scroll event (for below-fold bindings)</a:t>
            </a:r>
          </a:p>
          <a:p>
            <a:r>
              <a:rPr lang="en-US" sz="1500" dirty="0"/>
              <a:t>Change #3 – defer more JS execution by 1s (for less-critical bindings)</a:t>
            </a:r>
          </a:p>
          <a:p>
            <a:pPr marL="0" indent="0">
              <a:buNone/>
            </a:pPr>
            <a:endParaRPr lang="en-US" sz="600" dirty="0"/>
          </a:p>
          <a:p>
            <a:pPr marL="0" indent="0">
              <a:buNone/>
            </a:pPr>
            <a:r>
              <a:rPr lang="en-US" sz="1500" b="1" dirty="0"/>
              <a:t>Impact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200" dirty="0"/>
          </a:p>
          <a:p>
            <a:pPr marL="0" indent="0">
              <a:buNone/>
            </a:pPr>
            <a:endParaRPr lang="en-US" sz="100" dirty="0"/>
          </a:p>
          <a:p>
            <a:pPr marL="0" indent="0">
              <a:buNone/>
            </a:pPr>
            <a:endParaRPr lang="en-US" sz="600" b="1" dirty="0"/>
          </a:p>
          <a:p>
            <a:pPr marL="0" indent="0">
              <a:buNone/>
            </a:pPr>
            <a:r>
              <a:rPr lang="en-US" sz="1500" b="1" dirty="0"/>
              <a:t>Takeaways</a:t>
            </a:r>
          </a:p>
          <a:p>
            <a:r>
              <a:rPr lang="en-US" sz="1500" dirty="0"/>
              <a:t>Long running JS hurts the business</a:t>
            </a:r>
          </a:p>
          <a:p>
            <a:pPr lvl="1"/>
            <a:r>
              <a:rPr lang="en-US" sz="1400" dirty="0"/>
              <a:t>Impacts responsiveness (First Render not impacted)</a:t>
            </a:r>
          </a:p>
          <a:p>
            <a:r>
              <a:rPr lang="en-US" sz="1500" dirty="0"/>
              <a:t>Open question:  </a:t>
            </a:r>
          </a:p>
          <a:p>
            <a:pPr lvl="1"/>
            <a:r>
              <a:rPr lang="en-US" sz="1400" dirty="0"/>
              <a:t>Where is the point of diminishing return for reducing JS execution time?</a:t>
            </a:r>
          </a:p>
        </p:txBody>
      </p:sp>
      <p:graphicFrame>
        <p:nvGraphicFramePr>
          <p:cNvPr id="6" name="Table 5"/>
          <p:cNvGraphicFramePr>
            <a:graphicFrameLocks noGrp="1"/>
          </p:cNvGraphicFramePr>
          <p:nvPr>
            <p:extLst>
              <p:ext uri="{D42A27DB-BD31-4B8C-83A1-F6EECF244321}">
                <p14:modId xmlns:p14="http://schemas.microsoft.com/office/powerpoint/2010/main" val="566910661"/>
              </p:ext>
            </p:extLst>
          </p:nvPr>
        </p:nvGraphicFramePr>
        <p:xfrm>
          <a:off x="970612" y="2430780"/>
          <a:ext cx="5259171" cy="1112520"/>
        </p:xfrm>
        <a:graphic>
          <a:graphicData uri="http://schemas.openxmlformats.org/drawingml/2006/table">
            <a:tbl>
              <a:tblPr firstRow="1" bandRow="1">
                <a:tableStyleId>{00A15C55-8517-42AA-B614-E9B94910E393}</a:tableStyleId>
              </a:tblPr>
              <a:tblGrid>
                <a:gridCol w="685979"/>
                <a:gridCol w="2458090"/>
                <a:gridCol w="1086133"/>
                <a:gridCol w="1028969"/>
              </a:tblGrid>
              <a:tr h="278130">
                <a:tc>
                  <a:txBody>
                    <a:bodyPr/>
                    <a:lstStyle/>
                    <a:p>
                      <a:pPr algn="ctr"/>
                      <a:r>
                        <a:rPr lang="en-US" sz="1200" dirty="0" smtClean="0"/>
                        <a:t>Change</a:t>
                      </a:r>
                      <a:endParaRPr lang="en-US" sz="1200" dirty="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t>CPU Impact</a:t>
                      </a:r>
                      <a:endParaRPr lang="en-US" sz="1200" b="1" dirty="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t>Search Clicks</a:t>
                      </a:r>
                      <a:endParaRPr lang="en-US" sz="1200" dirty="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t>Page Clicks</a:t>
                      </a:r>
                      <a:endParaRPr lang="en-US" sz="1200" dirty="0">
                        <a:solidFill>
                          <a:sysClr val="windowText" lastClr="000000"/>
                        </a:solidFill>
                      </a:endParaRPr>
                    </a:p>
                  </a:txBody>
                  <a:tcPr marL="68598" marR="68598" marT="34290" marB="34290">
                    <a:solidFill>
                      <a:schemeClr val="accent4">
                        <a:lumMod val="75000"/>
                      </a:schemeClr>
                    </a:solidFill>
                  </a:tcPr>
                </a:tc>
              </a:tr>
              <a:tr h="278130">
                <a:tc>
                  <a:txBody>
                    <a:bodyPr/>
                    <a:lstStyle/>
                    <a:p>
                      <a:r>
                        <a:rPr lang="en-US" sz="1200" dirty="0" smtClean="0"/>
                        <a:t>#1</a:t>
                      </a:r>
                      <a:endParaRPr lang="en-US" sz="1200" dirty="0">
                        <a:solidFill>
                          <a:sysClr val="windowText" lastClr="000000"/>
                        </a:solidFill>
                      </a:endParaRPr>
                    </a:p>
                  </a:txBody>
                  <a:tcPr marL="68598" marR="68598" marT="34290" marB="34290"/>
                </a:tc>
                <a:tc>
                  <a:txBody>
                    <a:bodyPr/>
                    <a:lstStyle/>
                    <a:p>
                      <a:pPr algn="ctr"/>
                      <a:r>
                        <a:rPr lang="en-US" sz="1200" baseline="0" dirty="0" smtClean="0"/>
                        <a:t>400ms gain</a:t>
                      </a:r>
                      <a:r>
                        <a:rPr lang="en-US" sz="1200" dirty="0" smtClean="0"/>
                        <a:t> (1050-&gt;650,~40%)</a:t>
                      </a:r>
                      <a:endParaRPr lang="en-US" sz="1200" dirty="0">
                        <a:solidFill>
                          <a:sysClr val="windowText" lastClr="000000"/>
                        </a:solidFill>
                      </a:endParaRPr>
                    </a:p>
                  </a:txBody>
                  <a:tcPr marL="68598" marR="68598" marT="34290" marB="34290"/>
                </a:tc>
                <a:tc>
                  <a:txBody>
                    <a:bodyPr/>
                    <a:lstStyle/>
                    <a:p>
                      <a:pPr algn="ctr"/>
                      <a:r>
                        <a:rPr lang="en-US" sz="1200" dirty="0" smtClean="0"/>
                        <a:t>+1.2%</a:t>
                      </a:r>
                      <a:endParaRPr lang="en-US" sz="1200" dirty="0">
                        <a:solidFill>
                          <a:sysClr val="windowText" lastClr="000000"/>
                        </a:solidFill>
                      </a:endParaRPr>
                    </a:p>
                  </a:txBody>
                  <a:tcPr marL="68598" marR="68598" marT="34290" marB="34290"/>
                </a:tc>
                <a:tc>
                  <a:txBody>
                    <a:bodyPr/>
                    <a:lstStyle/>
                    <a:p>
                      <a:pPr algn="ctr"/>
                      <a:r>
                        <a:rPr lang="en-US" sz="1200" dirty="0" smtClean="0"/>
                        <a:t>+0.5%</a:t>
                      </a:r>
                      <a:endParaRPr lang="en-US" sz="1200" dirty="0">
                        <a:solidFill>
                          <a:sysClr val="windowText" lastClr="000000"/>
                        </a:solidFill>
                      </a:endParaRPr>
                    </a:p>
                  </a:txBody>
                  <a:tcPr marL="68598" marR="68598" marT="34290" marB="34290"/>
                </a:tc>
              </a:tr>
              <a:tr h="278130">
                <a:tc>
                  <a:txBody>
                    <a:bodyPr/>
                    <a:lstStyle/>
                    <a:p>
                      <a:r>
                        <a:rPr lang="en-US" sz="1200" dirty="0" smtClean="0"/>
                        <a:t>#2</a:t>
                      </a:r>
                      <a:endParaRPr lang="en-US" sz="1200" dirty="0">
                        <a:solidFill>
                          <a:sysClr val="windowText" lastClr="000000"/>
                        </a:solidFill>
                      </a:endParaRPr>
                    </a:p>
                  </a:txBody>
                  <a:tcPr marL="68598" marR="68598" marT="34290" marB="34290"/>
                </a:tc>
                <a:tc>
                  <a:txBody>
                    <a:bodyPr/>
                    <a:lstStyle/>
                    <a:p>
                      <a:pPr algn="ctr"/>
                      <a:r>
                        <a:rPr lang="en-US" sz="1200" dirty="0" smtClean="0"/>
                        <a:t>200ms gain (650-&gt;450, ~30%)</a:t>
                      </a:r>
                      <a:endParaRPr lang="en-US" sz="1200" dirty="0">
                        <a:solidFill>
                          <a:sysClr val="windowText" lastClr="000000"/>
                        </a:solidFill>
                      </a:endParaRPr>
                    </a:p>
                  </a:txBody>
                  <a:tcPr marL="68598" marR="68598" marT="34290" marB="34290"/>
                </a:tc>
                <a:tc>
                  <a:txBody>
                    <a:bodyPr/>
                    <a:lstStyle/>
                    <a:p>
                      <a:pPr algn="ctr"/>
                      <a:r>
                        <a:rPr lang="en-US" sz="1200" dirty="0" smtClean="0"/>
                        <a:t>+0.5%</a:t>
                      </a:r>
                      <a:endParaRPr lang="en-US" sz="1200" dirty="0">
                        <a:solidFill>
                          <a:sysClr val="windowText" lastClr="000000"/>
                        </a:solidFill>
                      </a:endParaRPr>
                    </a:p>
                  </a:txBody>
                  <a:tcPr marL="68598" marR="68598" marT="34290" marB="34290"/>
                </a:tc>
                <a:tc>
                  <a:txBody>
                    <a:bodyPr/>
                    <a:lstStyle/>
                    <a:p>
                      <a:pPr algn="ctr"/>
                      <a:r>
                        <a:rPr lang="en-US" sz="1200" dirty="0" smtClean="0"/>
                        <a:t>None</a:t>
                      </a:r>
                      <a:endParaRPr lang="en-US" sz="1200" dirty="0">
                        <a:solidFill>
                          <a:sysClr val="windowText" lastClr="000000"/>
                        </a:solidFill>
                      </a:endParaRPr>
                    </a:p>
                  </a:txBody>
                  <a:tcPr marL="68598" marR="68598" marT="34290" marB="34290"/>
                </a:tc>
              </a:tr>
              <a:tr h="278130">
                <a:tc>
                  <a:txBody>
                    <a:bodyPr/>
                    <a:lstStyle/>
                    <a:p>
                      <a:r>
                        <a:rPr lang="en-US" sz="1200" dirty="0" smtClean="0"/>
                        <a:t>#3</a:t>
                      </a:r>
                      <a:endParaRPr lang="en-US" sz="1200" dirty="0">
                        <a:solidFill>
                          <a:sysClr val="windowText" lastClr="000000"/>
                        </a:solidFill>
                      </a:endParaRPr>
                    </a:p>
                  </a:txBody>
                  <a:tcPr marL="68598" marR="68598" marT="34290" marB="34290"/>
                </a:tc>
                <a:tc>
                  <a:txBody>
                    <a:bodyPr/>
                    <a:lstStyle/>
                    <a:p>
                      <a:pPr algn="ctr"/>
                      <a:r>
                        <a:rPr lang="en-US" sz="1200" baseline="0" dirty="0" smtClean="0"/>
                        <a:t>100ms gain (450-&gt;350, ~20%)</a:t>
                      </a:r>
                      <a:endParaRPr lang="en-US" sz="1200" dirty="0">
                        <a:solidFill>
                          <a:sysClr val="windowText" lastClr="000000"/>
                        </a:solidFill>
                      </a:endParaRPr>
                    </a:p>
                  </a:txBody>
                  <a:tcPr marL="68598" marR="68598" marT="34290" marB="34290"/>
                </a:tc>
                <a:tc>
                  <a:txBody>
                    <a:bodyPr/>
                    <a:lstStyle/>
                    <a:p>
                      <a:pPr algn="ctr"/>
                      <a:r>
                        <a:rPr lang="en-US" sz="1200" dirty="0" smtClean="0"/>
                        <a:t>None</a:t>
                      </a:r>
                      <a:endParaRPr lang="en-US" sz="1200" dirty="0">
                        <a:solidFill>
                          <a:sysClr val="windowText" lastClr="000000"/>
                        </a:solidFill>
                      </a:endParaRPr>
                    </a:p>
                  </a:txBody>
                  <a:tcPr marL="68598" marR="68598" marT="34290" marB="34290"/>
                </a:tc>
                <a:tc>
                  <a:txBody>
                    <a:bodyPr/>
                    <a:lstStyle/>
                    <a:p>
                      <a:pPr algn="ctr"/>
                      <a:r>
                        <a:rPr lang="en-US" sz="1200" dirty="0" smtClean="0"/>
                        <a:t>None</a:t>
                      </a:r>
                      <a:endParaRPr lang="en-US" sz="1200" dirty="0">
                        <a:solidFill>
                          <a:sysClr val="windowText" lastClr="000000"/>
                        </a:solidFill>
                      </a:endParaRPr>
                    </a:p>
                  </a:txBody>
                  <a:tcPr marL="68598" marR="68598" marT="34290" marB="34290"/>
                </a:tc>
              </a:tr>
            </a:tbl>
          </a:graphicData>
        </a:graphic>
      </p:graphicFrame>
    </p:spTree>
    <p:extLst>
      <p:ext uri="{BB962C8B-B14F-4D97-AF65-F5344CB8AC3E}">
        <p14:creationId xmlns:p14="http://schemas.microsoft.com/office/powerpoint/2010/main" val="597329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animEffect transition="in" filter="fade">
                                      <p:cBhvr>
                                        <p:cTn id="15" dur="500"/>
                                        <p:tgtEl>
                                          <p:spTgt spid="3">
                                            <p:txEl>
                                              <p:pRg st="14" end="1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5" end="15"/>
                                            </p:txEl>
                                          </p:spTgt>
                                        </p:tgtEl>
                                        <p:attrNameLst>
                                          <p:attrName>style.visibility</p:attrName>
                                        </p:attrNameLst>
                                      </p:cBhvr>
                                      <p:to>
                                        <p:strVal val="visible"/>
                                      </p:to>
                                    </p:set>
                                    <p:animEffect transition="in" filter="fade">
                                      <p:cBhvr>
                                        <p:cTn id="18" dur="500"/>
                                        <p:tgtEl>
                                          <p:spTgt spid="3">
                                            <p:txEl>
                                              <p:pRg st="15" end="1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animEffect transition="in" filter="fade">
                                      <p:cBhvr>
                                        <p:cTn id="21" dur="500"/>
                                        <p:tgtEl>
                                          <p:spTgt spid="3">
                                            <p:txEl>
                                              <p:pRg st="16" end="1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7" end="17"/>
                                            </p:txEl>
                                          </p:spTgt>
                                        </p:tgtEl>
                                        <p:attrNameLst>
                                          <p:attrName>style.visibility</p:attrName>
                                        </p:attrNameLst>
                                      </p:cBhvr>
                                      <p:to>
                                        <p:strVal val="visible"/>
                                      </p:to>
                                    </p:set>
                                    <p:animEffect transition="in" filter="fade">
                                      <p:cBhvr>
                                        <p:cTn id="24" dur="500"/>
                                        <p:tgtEl>
                                          <p:spTgt spid="3">
                                            <p:txEl>
                                              <p:pRg st="17" end="1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8" end="18"/>
                                            </p:txEl>
                                          </p:spTgt>
                                        </p:tgtEl>
                                        <p:attrNameLst>
                                          <p:attrName>style.visibility</p:attrName>
                                        </p:attrNameLst>
                                      </p:cBhvr>
                                      <p:to>
                                        <p:strVal val="visible"/>
                                      </p:to>
                                    </p:set>
                                    <p:animEffect transition="in" filter="fade">
                                      <p:cBhvr>
                                        <p:cTn id="2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Performance Mission at MSN</a:t>
            </a:r>
          </a:p>
        </p:txBody>
      </p:sp>
      <p:sp>
        <p:nvSpPr>
          <p:cNvPr id="4" name="Content Placeholder 2"/>
          <p:cNvSpPr>
            <a:spLocks noGrp="1"/>
          </p:cNvSpPr>
          <p:nvPr>
            <p:ph idx="1"/>
          </p:nvPr>
        </p:nvSpPr>
        <p:spPr>
          <a:xfrm>
            <a:off x="381000" y="996481"/>
            <a:ext cx="8382000" cy="3499420"/>
          </a:xfrm>
        </p:spPr>
        <p:txBody>
          <a:bodyPr/>
          <a:lstStyle/>
          <a:p>
            <a:pPr marL="0" indent="0" fontAlgn="ctr">
              <a:buNone/>
            </a:pPr>
            <a:r>
              <a:rPr lang="en-US" sz="2000" dirty="0"/>
              <a:t>Worldwide scope</a:t>
            </a:r>
          </a:p>
          <a:p>
            <a:pPr fontAlgn="ctr"/>
            <a:r>
              <a:rPr lang="en-US" sz="1800" dirty="0"/>
              <a:t>48 countries</a:t>
            </a:r>
          </a:p>
          <a:p>
            <a:pPr fontAlgn="ctr"/>
            <a:r>
              <a:rPr lang="en-US" sz="1800" dirty="0" smtClean="0"/>
              <a:t>&gt;500 </a:t>
            </a:r>
            <a:r>
              <a:rPr lang="en-US" sz="1800" dirty="0"/>
              <a:t>million users </a:t>
            </a:r>
            <a:r>
              <a:rPr lang="en-US" sz="1800" dirty="0" smtClean="0"/>
              <a:t>(&gt;100 </a:t>
            </a:r>
            <a:r>
              <a:rPr lang="en-US" sz="1800" dirty="0"/>
              <a:t>million new users in last year)</a:t>
            </a:r>
          </a:p>
          <a:p>
            <a:pPr fontAlgn="ctr"/>
            <a:r>
              <a:rPr lang="en-US" sz="1800" dirty="0" smtClean="0"/>
              <a:t>&gt;20 </a:t>
            </a:r>
            <a:r>
              <a:rPr lang="en-US" sz="1800" dirty="0"/>
              <a:t>billion monthly page views</a:t>
            </a:r>
          </a:p>
          <a:p>
            <a:pPr marL="388196" lvl="1" indent="0" fontAlgn="ctr">
              <a:buNone/>
            </a:pPr>
            <a:endParaRPr lang="en-US" sz="1500" dirty="0"/>
          </a:p>
          <a:p>
            <a:pPr marL="0" indent="0" fontAlgn="ctr">
              <a:buNone/>
            </a:pPr>
            <a:r>
              <a:rPr lang="en-US" sz="2000" dirty="0"/>
              <a:t>Our mission is to make MSN the </a:t>
            </a:r>
            <a:r>
              <a:rPr lang="en-US" sz="2000" dirty="0" smtClean="0"/>
              <a:t>world’s fastest </a:t>
            </a:r>
            <a:r>
              <a:rPr lang="en-US" sz="2000" dirty="0"/>
              <a:t>portal</a:t>
            </a:r>
          </a:p>
          <a:p>
            <a:pPr marL="0" indent="0" fontAlgn="ctr">
              <a:buNone/>
            </a:pPr>
            <a:endParaRPr lang="en-US" sz="600" dirty="0"/>
          </a:p>
          <a:p>
            <a:pPr marL="0" indent="0" fontAlgn="ctr">
              <a:buNone/>
            </a:pPr>
            <a:endParaRPr lang="en-US" sz="1400" dirty="0" smtClean="0"/>
          </a:p>
          <a:p>
            <a:pPr marL="0" indent="0" algn="ctr" fontAlgn="ctr">
              <a:buNone/>
            </a:pPr>
            <a:r>
              <a:rPr lang="en-US" sz="2000" i="1" dirty="0"/>
              <a:t>Driving this mission requires a paradigm shift in </a:t>
            </a:r>
            <a:br>
              <a:rPr lang="en-US" sz="2000" i="1" dirty="0"/>
            </a:br>
            <a:r>
              <a:rPr lang="en-US" sz="2000" i="1" dirty="0"/>
              <a:t>how we measure performance and its </a:t>
            </a:r>
            <a:r>
              <a:rPr lang="en-US" sz="2000" i="1" dirty="0" smtClean="0"/>
              <a:t>impact</a:t>
            </a:r>
            <a:endParaRPr lang="en-US" sz="1500" dirty="0"/>
          </a:p>
          <a:p>
            <a:pPr fontAlgn="ctr"/>
            <a:endParaRPr lang="en-US" sz="1500" dirty="0"/>
          </a:p>
          <a:p>
            <a:pPr lvl="1" fontAlgn="ctr"/>
            <a:endParaRPr lang="en-US" sz="1200" dirty="0"/>
          </a:p>
          <a:p>
            <a:pPr fontAlgn="ctr"/>
            <a:endParaRPr lang="en-US" sz="1800" dirty="0"/>
          </a:p>
        </p:txBody>
      </p:sp>
    </p:spTree>
    <p:extLst>
      <p:ext uri="{BB962C8B-B14F-4D97-AF65-F5344CB8AC3E}">
        <p14:creationId xmlns:p14="http://schemas.microsoft.com/office/powerpoint/2010/main" val="584596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57150"/>
            <a:ext cx="8375946" cy="373949"/>
          </a:xfrm>
        </p:spPr>
        <p:txBody>
          <a:bodyPr/>
          <a:lstStyle/>
          <a:p>
            <a:r>
              <a:rPr lang="en-US" sz="2700" dirty="0"/>
              <a:t>Case Study:  Delayed Ad Loading</a:t>
            </a:r>
          </a:p>
        </p:txBody>
      </p:sp>
      <p:sp>
        <p:nvSpPr>
          <p:cNvPr id="7" name="Content Placeholder 6"/>
          <p:cNvSpPr>
            <a:spLocks noGrp="1"/>
          </p:cNvSpPr>
          <p:nvPr>
            <p:ph idx="1"/>
          </p:nvPr>
        </p:nvSpPr>
        <p:spPr>
          <a:xfrm>
            <a:off x="381000" y="571500"/>
            <a:ext cx="8382000" cy="461665"/>
          </a:xfrm>
        </p:spPr>
        <p:txBody>
          <a:bodyPr/>
          <a:lstStyle/>
          <a:p>
            <a:pPr marL="0" indent="0">
              <a:buNone/>
            </a:pPr>
            <a:r>
              <a:rPr lang="en-US" sz="1500" b="1" dirty="0"/>
              <a:t>Situation</a:t>
            </a:r>
            <a:endParaRPr lang="en-US" sz="1500" dirty="0"/>
          </a:p>
          <a:p>
            <a:pPr fontAlgn="ctr"/>
            <a:r>
              <a:rPr lang="en-US" sz="1500" dirty="0"/>
              <a:t>Core content loaded first, with ads immediately following (some overlap)</a:t>
            </a:r>
          </a:p>
        </p:txBody>
      </p:sp>
      <p:grpSp>
        <p:nvGrpSpPr>
          <p:cNvPr id="5" name="Group 4"/>
          <p:cNvGrpSpPr/>
          <p:nvPr/>
        </p:nvGrpSpPr>
        <p:grpSpPr>
          <a:xfrm>
            <a:off x="2113910" y="1278732"/>
            <a:ext cx="3504977" cy="3521869"/>
            <a:chOff x="5484812" y="1066800"/>
            <a:chExt cx="4672085" cy="469582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2" y="1066800"/>
              <a:ext cx="467208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8570912" y="1971675"/>
              <a:ext cx="1562100" cy="1295400"/>
            </a:xfrm>
            <a:prstGeom prst="rect">
              <a:avLst/>
            </a:prstGeom>
            <a:noFill/>
            <a:ln w="28575" cmpd="sng">
              <a:solidFill>
                <a:srgbClr val="FF0000"/>
              </a:solidFill>
              <a:prstDash val="solid"/>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grpSp>
      <p:sp>
        <p:nvSpPr>
          <p:cNvPr id="10" name="Right Arrow 9"/>
          <p:cNvSpPr/>
          <p:nvPr/>
        </p:nvSpPr>
        <p:spPr bwMode="auto">
          <a:xfrm flipH="1">
            <a:off x="5658133" y="2325845"/>
            <a:ext cx="457319" cy="234636"/>
          </a:xfrm>
          <a:prstGeom prst="rightArrow">
            <a:avLst/>
          </a:prstGeom>
          <a:solidFill>
            <a:srgbClr val="FF0000"/>
          </a:solidFill>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11" name="Content Placeholder 6"/>
          <p:cNvSpPr txBox="1">
            <a:spLocks/>
          </p:cNvSpPr>
          <p:nvPr/>
        </p:nvSpPr>
        <p:spPr>
          <a:xfrm>
            <a:off x="6115451" y="2235413"/>
            <a:ext cx="1144647" cy="41549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Clr>
                <a:schemeClr val="accent4">
                  <a:lumMod val="75000"/>
                </a:schemeClr>
              </a:buClr>
              <a:buSzPct val="100000"/>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100000"/>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dirty="0"/>
              <a:t>Big Upper </a:t>
            </a:r>
            <a:br>
              <a:rPr lang="en-US" sz="1500" dirty="0"/>
            </a:br>
            <a:r>
              <a:rPr lang="en-US" sz="1500" dirty="0"/>
              <a:t>Right Ad</a:t>
            </a:r>
            <a:endParaRPr lang="en-US" sz="1800" dirty="0"/>
          </a:p>
        </p:txBody>
      </p:sp>
    </p:spTree>
    <p:extLst>
      <p:ext uri="{BB962C8B-B14F-4D97-AF65-F5344CB8AC3E}">
        <p14:creationId xmlns:p14="http://schemas.microsoft.com/office/powerpoint/2010/main" val="17699831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57150"/>
            <a:ext cx="8375946" cy="373949"/>
          </a:xfrm>
        </p:spPr>
        <p:txBody>
          <a:bodyPr/>
          <a:lstStyle/>
          <a:p>
            <a:r>
              <a:rPr lang="en-US" sz="2700" dirty="0"/>
              <a:t>Case Study:  Delayed Ad Loading (cont.)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133" y="1028700"/>
            <a:ext cx="3069169"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398963" y="628650"/>
            <a:ext cx="4782637" cy="4291944"/>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Clr>
                <a:schemeClr val="accent4">
                  <a:lumMod val="75000"/>
                </a:schemeClr>
              </a:buClr>
              <a:buSzPct val="100000"/>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100000"/>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100000"/>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t>What We Did</a:t>
            </a:r>
            <a:endParaRPr lang="en-US" sz="1500" dirty="0"/>
          </a:p>
          <a:p>
            <a:pPr marL="301752" indent="-301752" fontAlgn="ctr"/>
            <a:r>
              <a:rPr lang="en-US" sz="1500" dirty="0"/>
              <a:t>Delayed loading of the Big Upper Right Ad by 1s</a:t>
            </a:r>
          </a:p>
          <a:p>
            <a:pPr marL="0" indent="0">
              <a:buNone/>
            </a:pPr>
            <a:endParaRPr lang="en-US" sz="600" dirty="0"/>
          </a:p>
          <a:p>
            <a:pPr marL="0" indent="0">
              <a:buNone/>
            </a:pPr>
            <a:r>
              <a:rPr lang="en-US" sz="1500" dirty="0"/>
              <a:t>Bandwidth utilization charts</a:t>
            </a:r>
          </a:p>
          <a:p>
            <a:pPr marL="301752" indent="-301752"/>
            <a:r>
              <a:rPr lang="en-US" sz="1500" b="1" dirty="0">
                <a:solidFill>
                  <a:srgbClr val="00B0F0"/>
                </a:solidFill>
              </a:rPr>
              <a:t>Blue line </a:t>
            </a:r>
            <a:r>
              <a:rPr lang="en-US" sz="1500" dirty="0"/>
              <a:t>– core content (HTML, CSS, JS, images)</a:t>
            </a:r>
          </a:p>
          <a:p>
            <a:pPr marL="301752" indent="-301752"/>
            <a:r>
              <a:rPr lang="en-US" sz="1500" b="1" dirty="0">
                <a:solidFill>
                  <a:srgbClr val="FF4343"/>
                </a:solidFill>
              </a:rPr>
              <a:t>Red line </a:t>
            </a:r>
            <a:r>
              <a:rPr lang="en-US" sz="1500" dirty="0"/>
              <a:t>– ads (JS lib, ad platform calls, </a:t>
            </a:r>
            <a:r>
              <a:rPr lang="en-US" sz="1500" dirty="0" err="1"/>
              <a:t>creatives</a:t>
            </a:r>
            <a:r>
              <a:rPr lang="en-US" sz="1500" dirty="0"/>
              <a:t>)</a:t>
            </a:r>
          </a:p>
          <a:p>
            <a:pPr marL="0" indent="0">
              <a:buNone/>
            </a:pPr>
            <a:endParaRPr lang="en-US" sz="1200" dirty="0"/>
          </a:p>
          <a:p>
            <a:pPr marL="0" indent="0">
              <a:buNone/>
            </a:pPr>
            <a:r>
              <a:rPr lang="en-US" sz="1500" b="1" dirty="0"/>
              <a:t>Impact</a:t>
            </a:r>
          </a:p>
          <a:p>
            <a:pPr marL="0" indent="0">
              <a:buNone/>
            </a:pPr>
            <a:endParaRPr lang="en-US" sz="1500" b="1" dirty="0"/>
          </a:p>
          <a:p>
            <a:pPr marL="0" indent="0">
              <a:buNone/>
            </a:pPr>
            <a:endParaRPr lang="en-US" sz="1500" b="1" dirty="0"/>
          </a:p>
          <a:p>
            <a:pPr marL="0" indent="0">
              <a:buNone/>
            </a:pPr>
            <a:endParaRPr lang="en-US" sz="1500" b="1" dirty="0"/>
          </a:p>
          <a:p>
            <a:pPr marL="0" indent="0">
              <a:buNone/>
            </a:pPr>
            <a:endParaRPr lang="en-US" sz="1100" b="1" dirty="0"/>
          </a:p>
          <a:p>
            <a:pPr marL="301752" indent="-301752"/>
            <a:r>
              <a:rPr lang="en-US" sz="1500" dirty="0"/>
              <a:t>Helped performance and some business metrics, but dramatically hurt Ad business </a:t>
            </a:r>
            <a:r>
              <a:rPr lang="en-US" sz="1500" dirty="0" smtClean="0"/>
              <a:t>metrics</a:t>
            </a:r>
          </a:p>
          <a:p>
            <a:pPr marL="384048" lvl="1" indent="0">
              <a:buNone/>
            </a:pPr>
            <a:r>
              <a:rPr lang="en-US" sz="1400" dirty="0" smtClean="0"/>
              <a:t>=&gt; Net lose for the business</a:t>
            </a:r>
          </a:p>
          <a:p>
            <a:pPr marL="0" indent="0">
              <a:buNone/>
            </a:pPr>
            <a:endParaRPr lang="en-US" sz="600" b="1" dirty="0"/>
          </a:p>
          <a:p>
            <a:pPr marL="0" indent="0">
              <a:buNone/>
            </a:pPr>
            <a:r>
              <a:rPr lang="en-US" sz="1500" b="1" dirty="0"/>
              <a:t>Takeaways</a:t>
            </a:r>
          </a:p>
          <a:p>
            <a:pPr marL="301752" indent="-301752"/>
            <a:r>
              <a:rPr lang="en-US" sz="1500" dirty="0"/>
              <a:t>Seek sweet spot for ad loading that yields a win-win </a:t>
            </a:r>
          </a:p>
          <a:p>
            <a:pPr marL="0" indent="0">
              <a:buNone/>
            </a:pPr>
            <a:endParaRPr lang="en-US" sz="1500" dirty="0"/>
          </a:p>
        </p:txBody>
      </p:sp>
      <p:graphicFrame>
        <p:nvGraphicFramePr>
          <p:cNvPr id="16" name="Table 15"/>
          <p:cNvGraphicFramePr>
            <a:graphicFrameLocks noGrp="1"/>
          </p:cNvGraphicFramePr>
          <p:nvPr>
            <p:extLst>
              <p:ext uri="{D42A27DB-BD31-4B8C-83A1-F6EECF244321}">
                <p14:modId xmlns:p14="http://schemas.microsoft.com/office/powerpoint/2010/main" val="2215666655"/>
              </p:ext>
            </p:extLst>
          </p:nvPr>
        </p:nvGraphicFramePr>
        <p:xfrm>
          <a:off x="627623" y="2503170"/>
          <a:ext cx="4401698" cy="712470"/>
        </p:xfrm>
        <a:graphic>
          <a:graphicData uri="http://schemas.openxmlformats.org/drawingml/2006/table">
            <a:tbl>
              <a:tblPr firstRow="1" bandRow="1">
                <a:tableStyleId>{00A15C55-8517-42AA-B614-E9B94910E393}</a:tableStyleId>
              </a:tblPr>
              <a:tblGrid>
                <a:gridCol w="1086133"/>
                <a:gridCol w="914638"/>
                <a:gridCol w="743144"/>
                <a:gridCol w="685979"/>
                <a:gridCol w="971804"/>
              </a:tblGrid>
              <a:tr h="434340">
                <a:tc>
                  <a:txBody>
                    <a:bodyPr/>
                    <a:lstStyle/>
                    <a:p>
                      <a:pPr algn="ctr"/>
                      <a:r>
                        <a:rPr lang="en-US" sz="1200" dirty="0" smtClean="0"/>
                        <a:t>Time to Page Bottom</a:t>
                      </a:r>
                      <a:endParaRPr lang="en-US" sz="1200" b="1" dirty="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solidFill>
                            <a:schemeClr val="tx1"/>
                          </a:solidFill>
                        </a:rPr>
                        <a:t>Time</a:t>
                      </a:r>
                      <a:r>
                        <a:rPr lang="en-US" sz="1200" baseline="0" dirty="0" smtClean="0">
                          <a:solidFill>
                            <a:schemeClr val="tx1"/>
                          </a:solidFill>
                        </a:rPr>
                        <a:t> to </a:t>
                      </a:r>
                      <a:r>
                        <a:rPr lang="en-US" sz="1200" baseline="0" dirty="0" err="1" smtClean="0">
                          <a:solidFill>
                            <a:schemeClr val="tx1"/>
                          </a:solidFill>
                        </a:rPr>
                        <a:t>Onload</a:t>
                      </a:r>
                      <a:endParaRPr lang="en-US" sz="1200" dirty="0" smtClean="0">
                        <a:solidFill>
                          <a:schemeClr val="tx1"/>
                        </a:solidFill>
                      </a:endParaRPr>
                    </a:p>
                  </a:txBody>
                  <a:tcPr marL="68598" marR="68598" marT="34290" marB="34290">
                    <a:solidFill>
                      <a:schemeClr val="accent4">
                        <a:lumMod val="75000"/>
                      </a:schemeClr>
                    </a:solidFill>
                  </a:tcPr>
                </a:tc>
                <a:tc>
                  <a:txBody>
                    <a:bodyPr/>
                    <a:lstStyle/>
                    <a:p>
                      <a:pPr algn="ctr"/>
                      <a:r>
                        <a:rPr lang="en-US" sz="1200" dirty="0" smtClean="0">
                          <a:solidFill>
                            <a:schemeClr val="lt1"/>
                          </a:solidFill>
                        </a:rPr>
                        <a:t>Page Clicks</a:t>
                      </a:r>
                      <a:endParaRPr lang="en-US" sz="1200" dirty="0" smtClean="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solidFill>
                            <a:schemeClr val="lt1"/>
                          </a:solidFill>
                        </a:rPr>
                        <a:t>Page</a:t>
                      </a:r>
                      <a:r>
                        <a:rPr lang="en-US" sz="1200" baseline="0" dirty="0" smtClean="0">
                          <a:solidFill>
                            <a:schemeClr val="lt1"/>
                          </a:solidFill>
                        </a:rPr>
                        <a:t> Views</a:t>
                      </a:r>
                      <a:endParaRPr lang="en-US" sz="1200" dirty="0">
                        <a:solidFill>
                          <a:sysClr val="windowText" lastClr="000000"/>
                        </a:solidFill>
                      </a:endParaRPr>
                    </a:p>
                  </a:txBody>
                  <a:tcPr marL="68598" marR="68598" marT="34290" marB="34290">
                    <a:solidFill>
                      <a:schemeClr val="accent4">
                        <a:lumMod val="75000"/>
                      </a:schemeClr>
                    </a:solidFill>
                  </a:tcPr>
                </a:tc>
                <a:tc>
                  <a:txBody>
                    <a:bodyPr/>
                    <a:lstStyle/>
                    <a:p>
                      <a:pPr algn="ctr"/>
                      <a:r>
                        <a:rPr lang="en-US" sz="1200" dirty="0" smtClean="0">
                          <a:solidFill>
                            <a:schemeClr val="lt1"/>
                          </a:solidFill>
                        </a:rPr>
                        <a:t>Ad</a:t>
                      </a:r>
                      <a:r>
                        <a:rPr lang="en-US" sz="1200" baseline="0" dirty="0" smtClean="0">
                          <a:solidFill>
                            <a:schemeClr val="lt1"/>
                          </a:solidFill>
                        </a:rPr>
                        <a:t> Click Thru Rate</a:t>
                      </a:r>
                      <a:endParaRPr lang="en-US" sz="1200" dirty="0">
                        <a:solidFill>
                          <a:sysClr val="windowText" lastClr="000000"/>
                        </a:solidFill>
                      </a:endParaRPr>
                    </a:p>
                  </a:txBody>
                  <a:tcPr marL="68598" marR="68598" marT="34290" marB="34290">
                    <a:solidFill>
                      <a:schemeClr val="accent4">
                        <a:lumMod val="75000"/>
                      </a:schemeClr>
                    </a:solidFill>
                  </a:tcPr>
                </a:tc>
              </a:tr>
              <a:tr h="278130">
                <a:tc>
                  <a:txBody>
                    <a:bodyPr/>
                    <a:lstStyle/>
                    <a:p>
                      <a:pPr algn="ctr"/>
                      <a:r>
                        <a:rPr lang="en-US" sz="1200" dirty="0" smtClean="0">
                          <a:solidFill>
                            <a:schemeClr val="dk1"/>
                          </a:solidFill>
                        </a:rPr>
                        <a:t>80ms</a:t>
                      </a:r>
                      <a:r>
                        <a:rPr lang="en-US" sz="1200" baseline="0" dirty="0" smtClean="0">
                          <a:solidFill>
                            <a:schemeClr val="dk1"/>
                          </a:solidFill>
                        </a:rPr>
                        <a:t> gain</a:t>
                      </a:r>
                      <a:endParaRPr lang="en-US" sz="1200" dirty="0">
                        <a:solidFill>
                          <a:sysClr val="windowText" lastClr="000000"/>
                        </a:solidFill>
                      </a:endParaRPr>
                    </a:p>
                  </a:txBody>
                  <a:tcPr marL="68598" marR="68598" marT="34290" marB="34290"/>
                </a:tc>
                <a:tc>
                  <a:txBody>
                    <a:bodyPr/>
                    <a:lstStyle/>
                    <a:p>
                      <a:pPr algn="ctr"/>
                      <a:r>
                        <a:rPr lang="en-US" sz="1200" dirty="0" smtClean="0">
                          <a:solidFill>
                            <a:sysClr val="windowText" lastClr="000000"/>
                          </a:solidFill>
                        </a:rPr>
                        <a:t>500ms gain</a:t>
                      </a:r>
                      <a:endParaRPr lang="en-US" sz="1200" dirty="0">
                        <a:solidFill>
                          <a:sysClr val="windowText" lastClr="000000"/>
                        </a:solidFill>
                      </a:endParaRPr>
                    </a:p>
                  </a:txBody>
                  <a:tcPr marL="68598" marR="68598" marT="34290" marB="34290"/>
                </a:tc>
                <a:tc>
                  <a:txBody>
                    <a:bodyPr/>
                    <a:lstStyle/>
                    <a:p>
                      <a:pPr algn="ctr"/>
                      <a:r>
                        <a:rPr lang="en-US" sz="1200" dirty="0" smtClean="0">
                          <a:solidFill>
                            <a:schemeClr val="dk1"/>
                          </a:solidFill>
                        </a:rPr>
                        <a:t>+0.5%</a:t>
                      </a:r>
                      <a:endParaRPr lang="en-US" sz="1200" dirty="0">
                        <a:solidFill>
                          <a:sysClr val="windowText" lastClr="000000"/>
                        </a:solidFill>
                      </a:endParaRPr>
                    </a:p>
                  </a:txBody>
                  <a:tcPr marL="68598" marR="68598" marT="34290" marB="34290"/>
                </a:tc>
                <a:tc>
                  <a:txBody>
                    <a:bodyPr/>
                    <a:lstStyle/>
                    <a:p>
                      <a:pPr algn="ctr"/>
                      <a:r>
                        <a:rPr lang="en-US" sz="1200" dirty="0" smtClean="0"/>
                        <a:t>+0.4%</a:t>
                      </a:r>
                      <a:endParaRPr lang="en-US" sz="1200" dirty="0">
                        <a:solidFill>
                          <a:sysClr val="windowText" lastClr="000000"/>
                        </a:solidFill>
                      </a:endParaRPr>
                    </a:p>
                  </a:txBody>
                  <a:tcPr marL="68598" marR="68598" marT="34290" marB="34290"/>
                </a:tc>
                <a:tc>
                  <a:txBody>
                    <a:bodyPr/>
                    <a:lstStyle/>
                    <a:p>
                      <a:pPr algn="ctr"/>
                      <a:r>
                        <a:rPr lang="en-US" sz="1200" dirty="0" smtClean="0"/>
                        <a:t>-15%</a:t>
                      </a:r>
                      <a:endParaRPr lang="en-US" sz="1200" dirty="0">
                        <a:solidFill>
                          <a:sysClr val="windowText" lastClr="000000"/>
                        </a:solidFill>
                      </a:endParaRPr>
                    </a:p>
                  </a:txBody>
                  <a:tcPr marL="68598" marR="68598" marT="34290" marB="34290"/>
                </a:tc>
              </a:tr>
            </a:tbl>
          </a:graphicData>
        </a:graphic>
      </p:graphicFrame>
      <p:sp>
        <p:nvSpPr>
          <p:cNvPr id="3" name="TextBox 2"/>
          <p:cNvSpPr txBox="1"/>
          <p:nvPr/>
        </p:nvSpPr>
        <p:spPr>
          <a:xfrm>
            <a:off x="7716068" y="1142999"/>
            <a:ext cx="685979" cy="253916"/>
          </a:xfrm>
          <a:prstGeom prst="rect">
            <a:avLst/>
          </a:prstGeom>
          <a:noFill/>
        </p:spPr>
        <p:txBody>
          <a:bodyPr wrap="square" lIns="68589" tIns="34295" rIns="68589" bIns="34295" rtlCol="0">
            <a:spAutoFit/>
          </a:bodyPr>
          <a:lstStyle/>
          <a:p>
            <a:r>
              <a:rPr lang="en-US" sz="1200" b="1" u="sng" dirty="0">
                <a:solidFill>
                  <a:schemeClr val="bg2"/>
                </a:solidFill>
              </a:rPr>
              <a:t>Before</a:t>
            </a:r>
            <a:endParaRPr lang="en-US" sz="1500" b="1" u="sng" dirty="0">
              <a:solidFill>
                <a:schemeClr val="bg2"/>
              </a:solidFill>
            </a:endParaRPr>
          </a:p>
        </p:txBody>
      </p:sp>
      <p:sp>
        <p:nvSpPr>
          <p:cNvPr id="18" name="TextBox 17"/>
          <p:cNvSpPr txBox="1"/>
          <p:nvPr/>
        </p:nvSpPr>
        <p:spPr>
          <a:xfrm>
            <a:off x="7785738" y="3257549"/>
            <a:ext cx="616309" cy="253916"/>
          </a:xfrm>
          <a:prstGeom prst="rect">
            <a:avLst/>
          </a:prstGeom>
          <a:noFill/>
        </p:spPr>
        <p:txBody>
          <a:bodyPr wrap="square" lIns="68589" tIns="34295" rIns="68589" bIns="34295" rtlCol="0">
            <a:spAutoFit/>
          </a:bodyPr>
          <a:lstStyle/>
          <a:p>
            <a:r>
              <a:rPr lang="en-US" sz="1200" b="1" u="sng" dirty="0">
                <a:solidFill>
                  <a:schemeClr val="bg2"/>
                </a:solidFill>
              </a:rPr>
              <a:t>After</a:t>
            </a:r>
            <a:endParaRPr lang="en-US" sz="1500" b="1" u="sng" dirty="0">
              <a:solidFill>
                <a:schemeClr val="bg2"/>
              </a:solidFill>
            </a:endParaRPr>
          </a:p>
        </p:txBody>
      </p:sp>
    </p:spTree>
    <p:extLst>
      <p:ext uri="{BB962C8B-B14F-4D97-AF65-F5344CB8AC3E}">
        <p14:creationId xmlns:p14="http://schemas.microsoft.com/office/powerpoint/2010/main" val="3803198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7" end="7"/>
                                            </p:txEl>
                                          </p:spTgt>
                                        </p:tgtEl>
                                        <p:attrNameLst>
                                          <p:attrName>style.visibility</p:attrName>
                                        </p:attrNameLst>
                                      </p:cBhvr>
                                      <p:to>
                                        <p:strVal val="visible"/>
                                      </p:to>
                                    </p:set>
                                    <p:animEffect transition="in" filter="fade">
                                      <p:cBhvr>
                                        <p:cTn id="7" dur="500"/>
                                        <p:tgtEl>
                                          <p:spTgt spid="1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12" end="12"/>
                                            </p:txEl>
                                          </p:spTgt>
                                        </p:tgtEl>
                                        <p:attrNameLst>
                                          <p:attrName>style.visibility</p:attrName>
                                        </p:attrNameLst>
                                      </p:cBhvr>
                                      <p:to>
                                        <p:strVal val="visible"/>
                                      </p:to>
                                    </p:set>
                                    <p:animEffect transition="in" filter="fade">
                                      <p:cBhvr>
                                        <p:cTn id="13" dur="500"/>
                                        <p:tgtEl>
                                          <p:spTgt spid="15">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13" end="13"/>
                                            </p:txEl>
                                          </p:spTgt>
                                        </p:tgtEl>
                                        <p:attrNameLst>
                                          <p:attrName>style.visibility</p:attrName>
                                        </p:attrNameLst>
                                      </p:cBhvr>
                                      <p:to>
                                        <p:strVal val="visible"/>
                                      </p:to>
                                    </p:set>
                                    <p:animEffect transition="in" filter="fade">
                                      <p:cBhvr>
                                        <p:cTn id="16" dur="500"/>
                                        <p:tgtEl>
                                          <p:spTgt spid="15">
                                            <p:txEl>
                                              <p:pRg st="13" end="1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15" end="15"/>
                                            </p:txEl>
                                          </p:spTgt>
                                        </p:tgtEl>
                                        <p:attrNameLst>
                                          <p:attrName>style.visibility</p:attrName>
                                        </p:attrNameLst>
                                      </p:cBhvr>
                                      <p:to>
                                        <p:strVal val="visible"/>
                                      </p:to>
                                    </p:set>
                                    <p:animEffect transition="in" filter="fade">
                                      <p:cBhvr>
                                        <p:cTn id="21" dur="500"/>
                                        <p:tgtEl>
                                          <p:spTgt spid="15">
                                            <p:txEl>
                                              <p:pRg st="15" end="1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16" end="16"/>
                                            </p:txEl>
                                          </p:spTgt>
                                        </p:tgtEl>
                                        <p:attrNameLst>
                                          <p:attrName>style.visibility</p:attrName>
                                        </p:attrNameLst>
                                      </p:cBhvr>
                                      <p:to>
                                        <p:strVal val="visible"/>
                                      </p:to>
                                    </p:set>
                                    <p:animEffect transition="in" filter="fade">
                                      <p:cBhvr>
                                        <p:cTn id="24" dur="500"/>
                                        <p:tgtEl>
                                          <p:spTgt spid="1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98" y="57150"/>
            <a:ext cx="8375946" cy="941796"/>
          </a:xfrm>
        </p:spPr>
        <p:txBody>
          <a:bodyPr/>
          <a:lstStyle/>
          <a:p>
            <a:pPr lvl="0">
              <a:spcBef>
                <a:spcPts val="0"/>
              </a:spcBef>
            </a:pPr>
            <a:r>
              <a:rPr lang="en-US" sz="2700" dirty="0" smtClean="0"/>
              <a:t>Case Study:  Embedding Thumbnails </a:t>
            </a:r>
            <a:br>
              <a:rPr lang="en-US" sz="2700" dirty="0" smtClean="0"/>
            </a:br>
            <a:r>
              <a:rPr lang="en-US" sz="1400" spc="0" dirty="0">
                <a:ln>
                  <a:noFill/>
                </a:ln>
                <a:solidFill>
                  <a:schemeClr val="tx1"/>
                </a:solidFill>
                <a:effectLst/>
                <a:latin typeface="Segoe"/>
                <a:cs typeface="+mn-cs"/>
              </a:rPr>
              <a:t>Contributor:  Mujtaba Khambatti (Bing Performance Team)</a:t>
            </a:r>
            <a:br>
              <a:rPr lang="en-US" sz="1400" spc="0" dirty="0">
                <a:ln>
                  <a:noFill/>
                </a:ln>
                <a:solidFill>
                  <a:schemeClr val="tx1"/>
                </a:solidFill>
                <a:effectLst/>
                <a:latin typeface="Segoe"/>
                <a:cs typeface="+mn-cs"/>
              </a:rPr>
            </a:br>
            <a:endParaRPr lang="en-US" sz="2700" dirty="0">
              <a:solidFill>
                <a:schemeClr val="tx1"/>
              </a:solidFill>
            </a:endParaRPr>
          </a:p>
        </p:txBody>
      </p:sp>
      <p:sp>
        <p:nvSpPr>
          <p:cNvPr id="6" name="Content Placeholder 2"/>
          <p:cNvSpPr txBox="1">
            <a:spLocks/>
          </p:cNvSpPr>
          <p:nvPr/>
        </p:nvSpPr>
        <p:spPr>
          <a:xfrm>
            <a:off x="341798" y="819150"/>
            <a:ext cx="5373499" cy="2556084"/>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Clr>
                <a:schemeClr val="accent4">
                  <a:lumMod val="75000"/>
                </a:schemeClr>
              </a:buClr>
              <a:buSzPct val="100000"/>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100000"/>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t>Situation</a:t>
            </a:r>
          </a:p>
          <a:p>
            <a:pPr marL="301752" indent="-301752"/>
            <a:r>
              <a:rPr lang="en-US" sz="1500" dirty="0"/>
              <a:t>Thumbnails on </a:t>
            </a:r>
            <a:r>
              <a:rPr lang="en-US" sz="1500" dirty="0" smtClean="0"/>
              <a:t>Bing Search </a:t>
            </a:r>
            <a:r>
              <a:rPr lang="en-US" sz="1500" dirty="0"/>
              <a:t>Results Page incur extra </a:t>
            </a:r>
            <a:r>
              <a:rPr lang="en-US" sz="1500" dirty="0" smtClean="0"/>
              <a:t>round-trips, and rendering </a:t>
            </a:r>
            <a:r>
              <a:rPr lang="en-US" sz="1500" dirty="0"/>
              <a:t>delay relative to rest of page</a:t>
            </a:r>
          </a:p>
          <a:p>
            <a:pPr marL="301752" indent="-301752"/>
            <a:r>
              <a:rPr lang="en-US" sz="1500" dirty="0"/>
              <a:t>Note: thumbnails have low cache hit </a:t>
            </a:r>
            <a:r>
              <a:rPr lang="en-US" sz="1500" dirty="0" smtClean="0"/>
              <a:t>rate</a:t>
            </a:r>
            <a:endParaRPr lang="en-US" sz="1500" dirty="0"/>
          </a:p>
          <a:p>
            <a:pPr marL="388196" lvl="1" indent="0">
              <a:buNone/>
            </a:pPr>
            <a:endParaRPr lang="en-US" sz="600" dirty="0"/>
          </a:p>
          <a:p>
            <a:pPr marL="0" indent="0">
              <a:buNone/>
            </a:pPr>
            <a:r>
              <a:rPr lang="en-US" sz="1500" b="1" dirty="0"/>
              <a:t>What We Did</a:t>
            </a:r>
          </a:p>
          <a:p>
            <a:pPr marL="301752" indent="-301752"/>
            <a:r>
              <a:rPr lang="en-US" sz="1500" dirty="0"/>
              <a:t>Use Data URI’s to embed thumbnails within </a:t>
            </a:r>
            <a:r>
              <a:rPr lang="en-US" sz="1500" dirty="0" smtClean="0"/>
              <a:t>base </a:t>
            </a:r>
            <a:r>
              <a:rPr lang="en-US" sz="1500" dirty="0"/>
              <a:t>page</a:t>
            </a:r>
          </a:p>
          <a:p>
            <a:pPr marL="685800" lvl="1" indent="-301752"/>
            <a:r>
              <a:rPr lang="en-US" sz="1400" dirty="0"/>
              <a:t>At end of HTML (with chunked transfer encoding) to avoid blocking rendering of textual content </a:t>
            </a:r>
          </a:p>
          <a:p>
            <a:pPr marL="301752" indent="-301752"/>
            <a:r>
              <a:rPr lang="en-US" sz="1500" dirty="0"/>
              <a:t>Eliminates round-trips and extra TCP connection</a:t>
            </a:r>
          </a:p>
          <a:p>
            <a:pPr marL="0" indent="0">
              <a:buNone/>
            </a:pPr>
            <a:endParaRPr lang="en-US" sz="600" dirty="0"/>
          </a:p>
          <a:p>
            <a:pPr marL="388196" lvl="1" indent="0">
              <a:buNone/>
            </a:pPr>
            <a:endParaRPr lang="en-US" sz="1400" dirty="0"/>
          </a:p>
        </p:txBody>
      </p:sp>
      <p:grpSp>
        <p:nvGrpSpPr>
          <p:cNvPr id="26" name="Group 25"/>
          <p:cNvGrpSpPr/>
          <p:nvPr/>
        </p:nvGrpSpPr>
        <p:grpSpPr>
          <a:xfrm>
            <a:off x="6026655" y="2025651"/>
            <a:ext cx="2604052" cy="3060699"/>
            <a:chOff x="0" y="2777067"/>
            <a:chExt cx="3477252" cy="4080932"/>
          </a:xfrm>
        </p:grpSpPr>
        <p:pic>
          <p:nvPicPr>
            <p:cNvPr id="2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3056"/>
            <a:stretch/>
          </p:blipFill>
          <p:spPr bwMode="auto">
            <a:xfrm>
              <a:off x="0" y="2777067"/>
              <a:ext cx="3477252" cy="408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965" r="4255"/>
            <a:stretch/>
          </p:blipFill>
          <p:spPr bwMode="auto">
            <a:xfrm>
              <a:off x="609600" y="3326609"/>
              <a:ext cx="304800" cy="28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965" r="4255"/>
            <a:stretch/>
          </p:blipFill>
          <p:spPr bwMode="auto">
            <a:xfrm>
              <a:off x="1240631" y="3326609"/>
              <a:ext cx="326232" cy="28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965" r="4255"/>
            <a:stretch/>
          </p:blipFill>
          <p:spPr bwMode="auto">
            <a:xfrm>
              <a:off x="916781" y="3326609"/>
              <a:ext cx="319088" cy="28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1014412" y="5305425"/>
              <a:ext cx="364331" cy="2714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1506" y="5305425"/>
              <a:ext cx="364331" cy="2714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419225" y="5305425"/>
              <a:ext cx="364331" cy="2714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807368" y="5305425"/>
              <a:ext cx="364331" cy="2714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3056"/>
          <a:stretch/>
        </p:blipFill>
        <p:spPr bwMode="auto">
          <a:xfrm>
            <a:off x="6026654" y="2025650"/>
            <a:ext cx="2604052" cy="306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92222"/>
          <a:stretch/>
        </p:blipFill>
        <p:spPr bwMode="auto">
          <a:xfrm>
            <a:off x="6026654" y="514350"/>
            <a:ext cx="260405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7778" b="66944"/>
          <a:stretch/>
        </p:blipFill>
        <p:spPr bwMode="auto">
          <a:xfrm>
            <a:off x="6026654" y="869950"/>
            <a:ext cx="2604052" cy="115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a:xfrm>
            <a:off x="381000" y="3086100"/>
            <a:ext cx="4835649" cy="2091342"/>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Clr>
                <a:schemeClr val="accent4">
                  <a:lumMod val="75000"/>
                </a:schemeClr>
              </a:buClr>
              <a:buSzPct val="100000"/>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100000"/>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a:t>Impact</a:t>
            </a:r>
          </a:p>
          <a:p>
            <a:pPr marL="0" indent="0">
              <a:buNone/>
            </a:pPr>
            <a:endParaRPr lang="en-US" sz="1500" b="1" dirty="0"/>
          </a:p>
          <a:p>
            <a:pPr marL="0" indent="0">
              <a:buNone/>
            </a:pPr>
            <a:endParaRPr lang="en-US" sz="600" b="1" dirty="0"/>
          </a:p>
          <a:p>
            <a:pPr marL="0" indent="0">
              <a:buNone/>
            </a:pPr>
            <a:endParaRPr lang="en-US" sz="600" b="1" dirty="0"/>
          </a:p>
          <a:p>
            <a:pPr marL="0" indent="0">
              <a:buNone/>
            </a:pPr>
            <a:endParaRPr lang="en-US" sz="600" b="1" dirty="0"/>
          </a:p>
          <a:p>
            <a:pPr marL="0" indent="0">
              <a:buNone/>
            </a:pPr>
            <a:endParaRPr lang="en-US" sz="1500" b="1" dirty="0"/>
          </a:p>
          <a:p>
            <a:pPr marL="0" indent="0">
              <a:buNone/>
            </a:pPr>
            <a:endParaRPr lang="en-US" sz="600" b="1" dirty="0"/>
          </a:p>
          <a:p>
            <a:pPr marL="0" indent="0">
              <a:buNone/>
            </a:pPr>
            <a:r>
              <a:rPr lang="en-US" sz="1500" b="1" dirty="0"/>
              <a:t>Takeaways</a:t>
            </a:r>
          </a:p>
          <a:p>
            <a:pPr marL="301752" indent="-301752"/>
            <a:r>
              <a:rPr lang="en-US" sz="1500" dirty="0" smtClean="0"/>
              <a:t>Embedding low </a:t>
            </a:r>
            <a:r>
              <a:rPr lang="en-US" sz="1500" dirty="0"/>
              <a:t>cache hit </a:t>
            </a:r>
            <a:r>
              <a:rPr lang="en-US" sz="1500" dirty="0" smtClean="0"/>
              <a:t>rate </a:t>
            </a:r>
            <a:r>
              <a:rPr lang="en-US" sz="1500" dirty="0"/>
              <a:t>images </a:t>
            </a:r>
            <a:r>
              <a:rPr lang="en-US" sz="1500" dirty="0" smtClean="0"/>
              <a:t>helps the business (especially images above the fold)</a:t>
            </a:r>
            <a:endParaRPr lang="en-US" sz="1500" dirty="0"/>
          </a:p>
          <a:p>
            <a:pPr marL="0" indent="0">
              <a:buNone/>
            </a:pPr>
            <a:endParaRPr lang="en-US" sz="1500" dirty="0"/>
          </a:p>
        </p:txBody>
      </p:sp>
      <p:graphicFrame>
        <p:nvGraphicFramePr>
          <p:cNvPr id="17" name="Table 16"/>
          <p:cNvGraphicFramePr>
            <a:graphicFrameLocks noGrp="1"/>
          </p:cNvGraphicFramePr>
          <p:nvPr>
            <p:extLst>
              <p:ext uri="{D42A27DB-BD31-4B8C-83A1-F6EECF244321}">
                <p14:modId xmlns:p14="http://schemas.microsoft.com/office/powerpoint/2010/main" val="4112907192"/>
              </p:ext>
            </p:extLst>
          </p:nvPr>
        </p:nvGraphicFramePr>
        <p:xfrm>
          <a:off x="821046" y="3333750"/>
          <a:ext cx="4344531" cy="822960"/>
        </p:xfrm>
        <a:graphic>
          <a:graphicData uri="http://schemas.openxmlformats.org/drawingml/2006/table">
            <a:tbl>
              <a:tblPr firstRow="1" bandRow="1">
                <a:tableStyleId>{00A15C55-8517-42AA-B614-E9B94910E393}</a:tableStyleId>
              </a:tblPr>
              <a:tblGrid>
                <a:gridCol w="1684244"/>
                <a:gridCol w="2660287"/>
              </a:tblGrid>
              <a:tr h="434340">
                <a:tc>
                  <a:txBody>
                    <a:bodyPr/>
                    <a:lstStyle/>
                    <a:p>
                      <a:pPr algn="ctr"/>
                      <a:r>
                        <a:rPr lang="en-US" sz="1200" dirty="0" smtClean="0">
                          <a:solidFill>
                            <a:schemeClr val="tx1"/>
                          </a:solidFill>
                        </a:rPr>
                        <a:t>Time</a:t>
                      </a:r>
                      <a:r>
                        <a:rPr lang="en-US" sz="1200" baseline="0" dirty="0" smtClean="0">
                          <a:solidFill>
                            <a:schemeClr val="tx1"/>
                          </a:solidFill>
                        </a:rPr>
                        <a:t> to </a:t>
                      </a:r>
                    </a:p>
                    <a:p>
                      <a:pPr algn="ctr"/>
                      <a:r>
                        <a:rPr lang="en-US" sz="1200" baseline="0" dirty="0" err="1" smtClean="0">
                          <a:solidFill>
                            <a:schemeClr val="tx1"/>
                          </a:solidFill>
                        </a:rPr>
                        <a:t>Onload</a:t>
                      </a:r>
                      <a:endParaRPr lang="en-US" sz="1200" dirty="0" smtClean="0">
                        <a:solidFill>
                          <a:schemeClr val="tx1"/>
                        </a:solidFill>
                      </a:endParaRPr>
                    </a:p>
                  </a:txBody>
                  <a:tcPr marL="68598" marR="68598" marT="34290" marB="34290">
                    <a:solidFill>
                      <a:schemeClr val="accent4">
                        <a:lumMod val="75000"/>
                      </a:schemeClr>
                    </a:solidFill>
                  </a:tcPr>
                </a:tc>
                <a:tc>
                  <a:txBody>
                    <a:bodyPr/>
                    <a:lstStyle/>
                    <a:p>
                      <a:pPr algn="ctr"/>
                      <a:r>
                        <a:rPr lang="en-US" sz="1200" dirty="0" smtClean="0">
                          <a:solidFill>
                            <a:schemeClr val="lt1"/>
                          </a:solidFill>
                        </a:rPr>
                        <a:t>Session Success Rate</a:t>
                      </a:r>
                      <a:br>
                        <a:rPr lang="en-US" sz="1200" dirty="0" smtClean="0">
                          <a:solidFill>
                            <a:schemeClr val="lt1"/>
                          </a:solidFill>
                        </a:rPr>
                      </a:br>
                      <a:r>
                        <a:rPr lang="en-US" sz="1200" dirty="0" smtClean="0">
                          <a:solidFill>
                            <a:schemeClr val="lt1"/>
                          </a:solidFill>
                        </a:rPr>
                        <a:t>(%</a:t>
                      </a:r>
                      <a:r>
                        <a:rPr lang="en-US" sz="1200" baseline="0" dirty="0" smtClean="0">
                          <a:solidFill>
                            <a:schemeClr val="lt1"/>
                          </a:solidFill>
                        </a:rPr>
                        <a:t> of search sessions with a click)</a:t>
                      </a:r>
                      <a:endParaRPr lang="en-US" sz="1200" dirty="0" smtClean="0">
                        <a:solidFill>
                          <a:sysClr val="windowText" lastClr="000000"/>
                        </a:solidFill>
                      </a:endParaRPr>
                    </a:p>
                  </a:txBody>
                  <a:tcPr marL="68598" marR="68598" marT="34290" marB="34290">
                    <a:solidFill>
                      <a:schemeClr val="accent4">
                        <a:lumMod val="75000"/>
                      </a:schemeClr>
                    </a:solidFill>
                  </a:tcPr>
                </a:tc>
              </a:tr>
              <a:tr h="388620">
                <a:tc>
                  <a:txBody>
                    <a:bodyPr/>
                    <a:lstStyle/>
                    <a:p>
                      <a:pPr algn="ctr"/>
                      <a:r>
                        <a:rPr lang="en-US" sz="1200" dirty="0" smtClean="0">
                          <a:solidFill>
                            <a:sysClr val="windowText" lastClr="000000"/>
                          </a:solidFill>
                        </a:rPr>
                        <a:t>200-500ms gain</a:t>
                      </a:r>
                      <a:br>
                        <a:rPr lang="en-US" sz="1200" dirty="0" smtClean="0">
                          <a:solidFill>
                            <a:sysClr val="windowText" lastClr="000000"/>
                          </a:solidFill>
                        </a:rPr>
                      </a:br>
                      <a:r>
                        <a:rPr lang="en-US" sz="900" dirty="0" smtClean="0">
                          <a:solidFill>
                            <a:sysClr val="windowText" lastClr="000000"/>
                          </a:solidFill>
                        </a:rPr>
                        <a:t>(depends on # of thumbnails)</a:t>
                      </a:r>
                      <a:endParaRPr lang="en-US" sz="900" dirty="0">
                        <a:solidFill>
                          <a:sysClr val="windowText" lastClr="000000"/>
                        </a:solidFill>
                      </a:endParaRPr>
                    </a:p>
                  </a:txBody>
                  <a:tcPr marL="68598" marR="68598" marT="34290" marB="34290"/>
                </a:tc>
                <a:tc>
                  <a:txBody>
                    <a:bodyPr/>
                    <a:lstStyle/>
                    <a:p>
                      <a:pPr algn="ctr"/>
                      <a:r>
                        <a:rPr lang="en-US" sz="1200" dirty="0" smtClean="0">
                          <a:solidFill>
                            <a:schemeClr val="dk1"/>
                          </a:solidFill>
                        </a:rPr>
                        <a:t>+0.7%</a:t>
                      </a:r>
                      <a:endParaRPr lang="en-US" sz="1200" dirty="0">
                        <a:solidFill>
                          <a:sysClr val="windowText" lastClr="000000"/>
                        </a:solidFill>
                      </a:endParaRPr>
                    </a:p>
                  </a:txBody>
                  <a:tcPr marL="68598" marR="68598" marT="34290" marB="34290" anchor="ctr"/>
                </a:tc>
              </a:tr>
            </a:tbl>
          </a:graphicData>
        </a:graphic>
      </p:graphicFrame>
    </p:spTree>
    <p:extLst>
      <p:ext uri="{BB962C8B-B14F-4D97-AF65-F5344CB8AC3E}">
        <p14:creationId xmlns:p14="http://schemas.microsoft.com/office/powerpoint/2010/main" val="954681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8" end="8"/>
                                            </p:txEl>
                                          </p:spTgt>
                                        </p:tgtEl>
                                        <p:attrNameLst>
                                          <p:attrName>style.visibility</p:attrName>
                                        </p:attrNameLst>
                                      </p:cBhvr>
                                      <p:to>
                                        <p:strVal val="visible"/>
                                      </p:to>
                                    </p:set>
                                    <p:animEffect transition="in" filter="fade">
                                      <p:cBhvr>
                                        <p:cTn id="30"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8" name="Title 5"/>
          <p:cNvSpPr txBox="1">
            <a:spLocks/>
          </p:cNvSpPr>
          <p:nvPr/>
        </p:nvSpPr>
        <p:spPr>
          <a:xfrm>
            <a:off x="513293" y="2171701"/>
            <a:ext cx="8117414" cy="914021"/>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z="3600" dirty="0">
                <a:effectLst/>
              </a:rPr>
              <a:t>Tips &amp; Summary</a:t>
            </a:r>
          </a:p>
        </p:txBody>
      </p:sp>
    </p:spTree>
    <p:extLst>
      <p:ext uri="{BB962C8B-B14F-4D97-AF65-F5344CB8AC3E}">
        <p14:creationId xmlns:p14="http://schemas.microsoft.com/office/powerpoint/2010/main" val="268069907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15499"/>
          </a:xfrm>
        </p:spPr>
        <p:txBody>
          <a:bodyPr/>
          <a:lstStyle/>
          <a:p>
            <a:r>
              <a:rPr lang="en-US" sz="3000" dirty="0"/>
              <a:t>Driving the Performance Mission</a:t>
            </a:r>
          </a:p>
        </p:txBody>
      </p:sp>
      <p:sp>
        <p:nvSpPr>
          <p:cNvPr id="5" name="Content Placeholder 2"/>
          <p:cNvSpPr>
            <a:spLocks noGrp="1"/>
          </p:cNvSpPr>
          <p:nvPr>
            <p:ph idx="1"/>
          </p:nvPr>
        </p:nvSpPr>
        <p:spPr>
          <a:xfrm>
            <a:off x="381000" y="857251"/>
            <a:ext cx="8478366" cy="4108817"/>
          </a:xfrm>
        </p:spPr>
        <p:txBody>
          <a:bodyPr/>
          <a:lstStyle/>
          <a:p>
            <a:pPr fontAlgn="ctr"/>
            <a:r>
              <a:rPr lang="en-US" sz="1800" i="1" dirty="0"/>
              <a:t>Secure air cover</a:t>
            </a:r>
          </a:p>
          <a:p>
            <a:pPr lvl="1" fontAlgn="ctr"/>
            <a:r>
              <a:rPr lang="en-US" sz="1500" dirty="0"/>
              <a:t>Get executives bought into the performance mission (prove to them the business value)</a:t>
            </a:r>
          </a:p>
          <a:p>
            <a:pPr fontAlgn="ctr"/>
            <a:r>
              <a:rPr lang="en-US" sz="1800" i="1" dirty="0"/>
              <a:t>Recruit the engineers</a:t>
            </a:r>
          </a:p>
          <a:p>
            <a:pPr lvl="1" fontAlgn="ctr"/>
            <a:r>
              <a:rPr lang="en-US" sz="1500" dirty="0"/>
              <a:t>Make every engineer an improvement-maker (not just a few select gurus)</a:t>
            </a:r>
          </a:p>
          <a:p>
            <a:pPr fontAlgn="ctr"/>
            <a:r>
              <a:rPr lang="en-US" sz="1800" i="1" dirty="0"/>
              <a:t>Arm the engineers</a:t>
            </a:r>
          </a:p>
          <a:p>
            <a:pPr lvl="1" fontAlgn="ctr"/>
            <a:r>
              <a:rPr lang="en-US" sz="1500" dirty="0"/>
              <a:t>Great performance </a:t>
            </a:r>
            <a:r>
              <a:rPr lang="en-US" sz="1500" dirty="0" smtClean="0"/>
              <a:t>metrics, statistically representative </a:t>
            </a:r>
            <a:endParaRPr lang="en-US" sz="1500" dirty="0"/>
          </a:p>
          <a:p>
            <a:pPr lvl="1" fontAlgn="ctr"/>
            <a:r>
              <a:rPr lang="en-US" sz="1500" dirty="0"/>
              <a:t>Synthetic and RUM measurement systems</a:t>
            </a:r>
            <a:r>
              <a:rPr lang="en-US" sz="1500" i="1" dirty="0"/>
              <a:t> </a:t>
            </a:r>
          </a:p>
          <a:p>
            <a:pPr lvl="1" fontAlgn="ctr"/>
            <a:r>
              <a:rPr lang="en-US" sz="1500" dirty="0"/>
              <a:t>A/B testing</a:t>
            </a:r>
          </a:p>
          <a:p>
            <a:pPr fontAlgn="ctr"/>
            <a:r>
              <a:rPr lang="en-US" sz="1800" i="1" dirty="0"/>
              <a:t>Permeate</a:t>
            </a:r>
          </a:p>
          <a:p>
            <a:pPr lvl="1" fontAlgn="ctr"/>
            <a:r>
              <a:rPr lang="en-US" sz="1500" dirty="0"/>
              <a:t>Drive the mission upstream into the engineering process (and downstream after shipping)</a:t>
            </a:r>
          </a:p>
          <a:p>
            <a:pPr fontAlgn="ctr"/>
            <a:r>
              <a:rPr lang="en-US" sz="1800" i="1" dirty="0"/>
              <a:t>Win the hearts and minds</a:t>
            </a:r>
          </a:p>
          <a:p>
            <a:pPr lvl="1" fontAlgn="ctr"/>
            <a:r>
              <a:rPr lang="en-US" sz="1500" dirty="0"/>
              <a:t>Help stakeholders see that it's possible to have performance AND richness (within reason)</a:t>
            </a:r>
          </a:p>
          <a:p>
            <a:pPr fontAlgn="ctr"/>
            <a:r>
              <a:rPr lang="en-US" sz="1800" i="1" dirty="0"/>
              <a:t>Drive the mission with committed goals</a:t>
            </a:r>
          </a:p>
          <a:p>
            <a:pPr lvl="1" fontAlgn="ctr"/>
            <a:r>
              <a:rPr lang="en-US" sz="1500" dirty="0"/>
              <a:t>Accountabilities are a big lever </a:t>
            </a:r>
          </a:p>
          <a:p>
            <a:pPr marL="0" indent="0">
              <a:buNone/>
            </a:pPr>
            <a:endParaRPr lang="en-US" sz="1800" dirty="0"/>
          </a:p>
        </p:txBody>
      </p:sp>
    </p:spTree>
    <p:extLst>
      <p:ext uri="{BB962C8B-B14F-4D97-AF65-F5344CB8AC3E}">
        <p14:creationId xmlns:p14="http://schemas.microsoft.com/office/powerpoint/2010/main" val="297780275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smtClean="0"/>
              <a:t>Summary</a:t>
            </a:r>
            <a:endParaRPr lang="en-US" sz="3300" dirty="0"/>
          </a:p>
        </p:txBody>
      </p:sp>
      <p:sp>
        <p:nvSpPr>
          <p:cNvPr id="4" name="Content Placeholder 2"/>
          <p:cNvSpPr>
            <a:spLocks noGrp="1"/>
          </p:cNvSpPr>
          <p:nvPr>
            <p:ph idx="1"/>
          </p:nvPr>
        </p:nvSpPr>
        <p:spPr>
          <a:xfrm>
            <a:off x="381000" y="996481"/>
            <a:ext cx="8382000" cy="4138056"/>
          </a:xfrm>
        </p:spPr>
        <p:txBody>
          <a:bodyPr/>
          <a:lstStyle/>
          <a:p>
            <a:pPr fontAlgn="ctr"/>
            <a:r>
              <a:rPr lang="en-US" sz="1800" dirty="0"/>
              <a:t>Performance metrics need to focus on rendering and </a:t>
            </a:r>
            <a:r>
              <a:rPr lang="en-US" sz="1800" dirty="0" smtClean="0"/>
              <a:t>responsiveness, and need to be excellent proxies for business metrics</a:t>
            </a:r>
            <a:endParaRPr lang="en-US" sz="1800" dirty="0"/>
          </a:p>
          <a:p>
            <a:pPr marL="0" indent="0" fontAlgn="ctr">
              <a:buNone/>
            </a:pPr>
            <a:endParaRPr lang="en-US" sz="600" dirty="0"/>
          </a:p>
          <a:p>
            <a:pPr fontAlgn="ctr"/>
            <a:r>
              <a:rPr lang="en-US" sz="1800" dirty="0"/>
              <a:t>A/B testing is critical</a:t>
            </a:r>
          </a:p>
          <a:p>
            <a:pPr lvl="1" fontAlgn="ctr"/>
            <a:r>
              <a:rPr lang="en-US" sz="1500" dirty="0"/>
              <a:t>Impact on business metrics is the ultimate truth of whether a change is worthwhile</a:t>
            </a:r>
          </a:p>
          <a:p>
            <a:pPr marL="388196" lvl="1" indent="0" fontAlgn="ctr">
              <a:buNone/>
            </a:pPr>
            <a:endParaRPr lang="en-US" sz="600" dirty="0"/>
          </a:p>
          <a:p>
            <a:pPr fontAlgn="ctr"/>
            <a:r>
              <a:rPr lang="en-US" sz="1800" dirty="0"/>
              <a:t>Call to Action – to browser makers</a:t>
            </a:r>
          </a:p>
          <a:p>
            <a:pPr lvl="1" fontAlgn="ctr"/>
            <a:r>
              <a:rPr lang="en-US" sz="1500" dirty="0" smtClean="0"/>
              <a:t>Standardized cross-browser API’s for rendering timings</a:t>
            </a:r>
            <a:endParaRPr lang="en-US" sz="1500" dirty="0"/>
          </a:p>
          <a:p>
            <a:pPr marL="388196" lvl="1" indent="0" fontAlgn="ctr">
              <a:buNone/>
            </a:pPr>
            <a:endParaRPr lang="en-US" sz="600" dirty="0"/>
          </a:p>
          <a:p>
            <a:pPr fontAlgn="ctr"/>
            <a:r>
              <a:rPr lang="en-US" sz="1800" dirty="0"/>
              <a:t>Call to Action – to community</a:t>
            </a:r>
          </a:p>
          <a:p>
            <a:pPr lvl="1" fontAlgn="ctr"/>
            <a:r>
              <a:rPr lang="en-US" sz="1500" dirty="0"/>
              <a:t>Research and tools for measuring response time</a:t>
            </a:r>
          </a:p>
          <a:p>
            <a:pPr marL="0" indent="0" fontAlgn="ctr">
              <a:buNone/>
            </a:pPr>
            <a:endParaRPr lang="en-US" sz="600" dirty="0"/>
          </a:p>
          <a:p>
            <a:pPr marL="0" indent="0" fontAlgn="ctr">
              <a:buNone/>
            </a:pPr>
            <a:endParaRPr lang="en-US" sz="1400" dirty="0"/>
          </a:p>
          <a:p>
            <a:pPr marL="0" indent="0" fontAlgn="ctr">
              <a:buNone/>
            </a:pPr>
            <a:endParaRPr lang="en-US" sz="1800" dirty="0"/>
          </a:p>
          <a:p>
            <a:pPr fontAlgn="ctr"/>
            <a:endParaRPr lang="en-US" sz="1500" dirty="0"/>
          </a:p>
          <a:p>
            <a:pPr fontAlgn="ctr"/>
            <a:endParaRPr lang="en-US" sz="1500" dirty="0"/>
          </a:p>
          <a:p>
            <a:pPr lvl="1" fontAlgn="ctr"/>
            <a:endParaRPr lang="en-US" sz="1200" dirty="0"/>
          </a:p>
          <a:p>
            <a:pPr fontAlgn="ctr"/>
            <a:endParaRPr lang="en-US" sz="1800" dirty="0"/>
          </a:p>
        </p:txBody>
      </p:sp>
    </p:spTree>
    <p:extLst>
      <p:ext uri="{BB962C8B-B14F-4D97-AF65-F5344CB8AC3E}">
        <p14:creationId xmlns:p14="http://schemas.microsoft.com/office/powerpoint/2010/main" val="7169670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Agenda</a:t>
            </a:r>
            <a:endParaRPr lang="en-US" dirty="0"/>
          </a:p>
        </p:txBody>
      </p:sp>
      <p:sp>
        <p:nvSpPr>
          <p:cNvPr id="3" name="Content Placeholder 2"/>
          <p:cNvSpPr>
            <a:spLocks noGrp="1"/>
          </p:cNvSpPr>
          <p:nvPr>
            <p:ph idx="1"/>
          </p:nvPr>
        </p:nvSpPr>
        <p:spPr>
          <a:xfrm>
            <a:off x="381000" y="895350"/>
            <a:ext cx="8382000" cy="2086725"/>
          </a:xfrm>
        </p:spPr>
        <p:txBody>
          <a:bodyPr/>
          <a:lstStyle/>
          <a:p>
            <a:r>
              <a:rPr lang="en-US" sz="2000" dirty="0" smtClean="0"/>
              <a:t>Measuring performance and its impact</a:t>
            </a:r>
          </a:p>
          <a:p>
            <a:pPr lvl="1"/>
            <a:r>
              <a:rPr lang="en-US" sz="1700" dirty="0" smtClean="0"/>
              <a:t>Performance metrics</a:t>
            </a:r>
          </a:p>
          <a:p>
            <a:pPr lvl="1"/>
            <a:r>
              <a:rPr lang="en-US" sz="1700" dirty="0" smtClean="0"/>
              <a:t>Performance measurement systems</a:t>
            </a:r>
          </a:p>
          <a:p>
            <a:pPr lvl="1"/>
            <a:r>
              <a:rPr lang="en-US" sz="1700" dirty="0" smtClean="0"/>
              <a:t>A/B testing</a:t>
            </a:r>
            <a:endParaRPr lang="en-US" sz="500" dirty="0"/>
          </a:p>
          <a:p>
            <a:pPr>
              <a:spcBef>
                <a:spcPts val="1200"/>
              </a:spcBef>
            </a:pPr>
            <a:r>
              <a:rPr lang="en-US" sz="2000" dirty="0"/>
              <a:t>Performance case studies</a:t>
            </a:r>
          </a:p>
          <a:p>
            <a:pPr marL="0" indent="0">
              <a:buNone/>
            </a:pPr>
            <a:endParaRPr lang="en-US" sz="500" dirty="0"/>
          </a:p>
          <a:p>
            <a:pPr>
              <a:spcBef>
                <a:spcPts val="1200"/>
              </a:spcBef>
            </a:pPr>
            <a:r>
              <a:rPr lang="en-US" sz="2000" dirty="0"/>
              <a:t>Tips &amp; Summary</a:t>
            </a:r>
          </a:p>
        </p:txBody>
      </p:sp>
    </p:spTree>
    <p:extLst>
      <p:ext uri="{BB962C8B-B14F-4D97-AF65-F5344CB8AC3E}">
        <p14:creationId xmlns:p14="http://schemas.microsoft.com/office/powerpoint/2010/main" val="1144763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513293" y="1943101"/>
            <a:ext cx="8117414" cy="914021"/>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z="3600" i="1" dirty="0">
                <a:effectLst/>
              </a:rPr>
              <a:t>Performance </a:t>
            </a:r>
            <a:r>
              <a:rPr lang="en-US" sz="3600" i="1" dirty="0" smtClean="0">
                <a:effectLst/>
              </a:rPr>
              <a:t>Metrics</a:t>
            </a:r>
            <a:endParaRPr lang="en-US" sz="3600" i="1" dirty="0">
              <a:effectLst/>
            </a:endParaRPr>
          </a:p>
        </p:txBody>
      </p:sp>
      <p:sp>
        <p:nvSpPr>
          <p:cNvPr id="4" name="Subtitle 5"/>
          <p:cNvSpPr>
            <a:spLocks noGrp="1"/>
          </p:cNvSpPr>
          <p:nvPr>
            <p:ph type="subTitle" idx="1"/>
          </p:nvPr>
        </p:nvSpPr>
        <p:spPr>
          <a:xfrm>
            <a:off x="513293" y="2952750"/>
            <a:ext cx="8117414" cy="1600200"/>
          </a:xfrm>
        </p:spPr>
        <p:txBody>
          <a:bodyPr/>
          <a:lstStyle/>
          <a:p>
            <a:r>
              <a:rPr lang="en-US" sz="2000" dirty="0"/>
              <a:t>Goal:  </a:t>
            </a:r>
            <a:r>
              <a:rPr lang="en-US" sz="2000" dirty="0">
                <a:solidFill>
                  <a:prstClr val="white"/>
                </a:solidFill>
              </a:rPr>
              <a:t>Performance metrics directly represent a user’s </a:t>
            </a:r>
            <a:r>
              <a:rPr lang="en-US" sz="2000" dirty="0" smtClean="0">
                <a:solidFill>
                  <a:prstClr val="white"/>
                </a:solidFill>
              </a:rPr>
              <a:t>perception </a:t>
            </a:r>
            <a:br>
              <a:rPr lang="en-US" sz="2000" dirty="0" smtClean="0">
                <a:solidFill>
                  <a:prstClr val="white"/>
                </a:solidFill>
              </a:rPr>
            </a:br>
            <a:r>
              <a:rPr lang="en-US" sz="2000" dirty="0" smtClean="0">
                <a:solidFill>
                  <a:prstClr val="white"/>
                </a:solidFill>
              </a:rPr>
              <a:t>of </a:t>
            </a:r>
            <a:r>
              <a:rPr lang="en-US" sz="2000" dirty="0">
                <a:solidFill>
                  <a:prstClr val="white"/>
                </a:solidFill>
              </a:rPr>
              <a:t>performance</a:t>
            </a:r>
          </a:p>
          <a:p>
            <a:endParaRPr lang="en-US" sz="1800" dirty="0">
              <a:solidFill>
                <a:prstClr val="white"/>
              </a:solidFill>
            </a:endParaRPr>
          </a:p>
          <a:p>
            <a:r>
              <a:rPr lang="en-US" sz="2000" dirty="0">
                <a:solidFill>
                  <a:prstClr val="white"/>
                </a:solidFill>
              </a:rPr>
              <a:t>“Good metrics drive good decisions, bad metrics drive bad decisions”</a:t>
            </a:r>
          </a:p>
          <a:p>
            <a:pPr marL="388196" lvl="1" algn="l"/>
            <a:endParaRPr lang="en-US" sz="1500" dirty="0">
              <a:solidFill>
                <a:prstClr val="white"/>
              </a:solidFill>
            </a:endParaRPr>
          </a:p>
          <a:p>
            <a:r>
              <a:rPr lang="en-US" sz="2100" dirty="0"/>
              <a:t>  </a:t>
            </a:r>
          </a:p>
          <a:p>
            <a:endParaRPr lang="en-US" sz="2100" dirty="0"/>
          </a:p>
        </p:txBody>
      </p:sp>
    </p:spTree>
    <p:extLst>
      <p:ext uri="{BB962C8B-B14F-4D97-AF65-F5344CB8AC3E}">
        <p14:creationId xmlns:p14="http://schemas.microsoft.com/office/powerpoint/2010/main" val="2325969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Our View of Perceived Performance</a:t>
            </a:r>
          </a:p>
        </p:txBody>
      </p:sp>
      <p:sp>
        <p:nvSpPr>
          <p:cNvPr id="11" name="Content Placeholder 2"/>
          <p:cNvSpPr txBox="1">
            <a:spLocks/>
          </p:cNvSpPr>
          <p:nvPr/>
        </p:nvSpPr>
        <p:spPr>
          <a:xfrm>
            <a:off x="363036" y="914400"/>
            <a:ext cx="8382000" cy="3771900"/>
          </a:xfrm>
          <a:prstGeom prst="rect">
            <a:avLst/>
          </a:prstGeom>
        </p:spPr>
        <p:txBody>
          <a:bodyPr lIns="68589" tIns="34295" rIns="68589" bIns="34295">
            <a:normAutofit/>
          </a:bodyPr>
          <a:lstStyle>
            <a:lvl1pPr marL="396875" indent="-396875" algn="l" defTabSz="914363" rtl="0" eaLnBrk="1" latinLnBrk="0" hangingPunct="1">
              <a:lnSpc>
                <a:spcPct val="90000"/>
              </a:lnSpc>
              <a:spcBef>
                <a:spcPct val="20000"/>
              </a:spcBef>
              <a:buClr>
                <a:schemeClr val="accent4">
                  <a:lumMod val="75000"/>
                </a:schemeClr>
              </a:buClr>
              <a:buSzPct val="100000"/>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100000"/>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900"/>
              </a:spcBef>
              <a:spcAft>
                <a:spcPts val="900"/>
              </a:spcAft>
              <a:buNone/>
            </a:pPr>
            <a:r>
              <a:rPr lang="en-US" sz="2000" i="1" dirty="0"/>
              <a:t>A user’s perception of web page performance is driven by </a:t>
            </a:r>
            <a:r>
              <a:rPr lang="en-US" sz="2000" i="1" dirty="0" smtClean="0"/>
              <a:t/>
            </a:r>
            <a:br>
              <a:rPr lang="en-US" sz="2000" i="1" dirty="0" smtClean="0"/>
            </a:br>
            <a:r>
              <a:rPr lang="en-US" sz="2000" i="1" dirty="0" smtClean="0"/>
              <a:t>two </a:t>
            </a:r>
            <a:r>
              <a:rPr lang="en-US" sz="2000" i="1" dirty="0"/>
              <a:t>primary </a:t>
            </a:r>
            <a:r>
              <a:rPr lang="en-US" sz="2000" i="1" dirty="0" smtClean="0"/>
              <a:t>factors:</a:t>
            </a:r>
            <a:endParaRPr lang="en-US" sz="2000" i="1" dirty="0"/>
          </a:p>
          <a:p>
            <a:pPr marL="774009" lvl="1" indent="-385814">
              <a:buFont typeface="+mj-lt"/>
              <a:buAutoNum type="arabicPeriod"/>
            </a:pPr>
            <a:r>
              <a:rPr lang="en-US" sz="1800" dirty="0" smtClean="0"/>
              <a:t>Rendering </a:t>
            </a:r>
            <a:r>
              <a:rPr lang="en-US" sz="1800" dirty="0"/>
              <a:t>time for areas of greatest </a:t>
            </a:r>
            <a:r>
              <a:rPr lang="en-US" sz="1800" dirty="0" smtClean="0"/>
              <a:t>importance</a:t>
            </a:r>
            <a:endParaRPr lang="en-US" sz="1800" dirty="0"/>
          </a:p>
          <a:p>
            <a:pPr marL="774009" lvl="1" indent="-385814">
              <a:buFont typeface="+mj-lt"/>
              <a:buAutoNum type="arabicPeriod"/>
            </a:pPr>
            <a:r>
              <a:rPr lang="en-US" sz="1800" dirty="0" smtClean="0"/>
              <a:t>Response time </a:t>
            </a:r>
            <a:r>
              <a:rPr lang="en-US" sz="1800" dirty="0"/>
              <a:t>to user </a:t>
            </a:r>
            <a:r>
              <a:rPr lang="en-US" sz="1800" dirty="0" smtClean="0"/>
              <a:t>interactions</a:t>
            </a:r>
            <a:endParaRPr lang="en-US" sz="1800" dirty="0"/>
          </a:p>
          <a:p>
            <a:pPr marL="0" indent="0">
              <a:buNone/>
            </a:pPr>
            <a:endParaRPr lang="en-US" sz="2100" dirty="0"/>
          </a:p>
        </p:txBody>
      </p:sp>
      <p:sp>
        <p:nvSpPr>
          <p:cNvPr id="3" name="TextBox 2"/>
          <p:cNvSpPr txBox="1"/>
          <p:nvPr/>
        </p:nvSpPr>
        <p:spPr>
          <a:xfrm>
            <a:off x="2002743" y="3086100"/>
            <a:ext cx="4882656" cy="807914"/>
          </a:xfrm>
          <a:prstGeom prst="rect">
            <a:avLst/>
          </a:prstGeom>
          <a:noFill/>
        </p:spPr>
        <p:txBody>
          <a:bodyPr wrap="none" lIns="68589" tIns="34295" rIns="68589" bIns="34295" rtlCol="0">
            <a:spAutoFit/>
          </a:bodyPr>
          <a:lstStyle/>
          <a:p>
            <a:pPr algn="ctr"/>
            <a:r>
              <a:rPr lang="en-US" sz="2400" spc="-113"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ody)"/>
                <a:cs typeface="Arial" charset="0"/>
              </a:rPr>
              <a:t>Performance metrics need to focus on</a:t>
            </a:r>
            <a:br>
              <a:rPr lang="en-US" sz="2400" spc="-113"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ody)"/>
                <a:cs typeface="Arial" charset="0"/>
              </a:rPr>
            </a:br>
            <a:r>
              <a:rPr lang="en-US" sz="2400" i="1" spc="-113"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ody)"/>
                <a:cs typeface="Arial" charset="0"/>
              </a:rPr>
              <a:t>Rendering and Responsiveness</a:t>
            </a:r>
            <a:endParaRPr lang="en-US" sz="3300" i="1" spc="-113"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ody)"/>
              <a:cs typeface="Arial" charset="0"/>
            </a:endParaRPr>
          </a:p>
        </p:txBody>
      </p:sp>
    </p:spTree>
    <p:extLst>
      <p:ext uri="{BB962C8B-B14F-4D97-AF65-F5344CB8AC3E}">
        <p14:creationId xmlns:p14="http://schemas.microsoft.com/office/powerpoint/2010/main" val="828860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71450"/>
            <a:ext cx="8375946" cy="457049"/>
          </a:xfrm>
        </p:spPr>
        <p:txBody>
          <a:bodyPr/>
          <a:lstStyle/>
          <a:p>
            <a:r>
              <a:rPr lang="en-US" sz="3300" dirty="0"/>
              <a:t>Evolving Performance Metrics at MSN</a:t>
            </a:r>
            <a:endParaRPr lang="en-US" sz="1800" i="1" dirty="0"/>
          </a:p>
        </p:txBody>
      </p:sp>
      <p:graphicFrame>
        <p:nvGraphicFramePr>
          <p:cNvPr id="7" name="Content Placeholder 4"/>
          <p:cNvGraphicFramePr>
            <a:graphicFrameLocks/>
          </p:cNvGraphicFramePr>
          <p:nvPr>
            <p:extLst>
              <p:ext uri="{D42A27DB-BD31-4B8C-83A1-F6EECF244321}">
                <p14:modId xmlns:p14="http://schemas.microsoft.com/office/powerpoint/2010/main" val="4151260205"/>
              </p:ext>
            </p:extLst>
          </p:nvPr>
        </p:nvGraphicFramePr>
        <p:xfrm>
          <a:off x="236670" y="895350"/>
          <a:ext cx="5878781" cy="34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227469" y="1319852"/>
            <a:ext cx="1943607" cy="438581"/>
          </a:xfrm>
          <a:prstGeom prst="rect">
            <a:avLst/>
          </a:prstGeom>
        </p:spPr>
        <p:txBody>
          <a:bodyPr wrap="square" lIns="68589" tIns="34295" rIns="68589" bIns="34295">
            <a:spAutoFit/>
          </a:bodyPr>
          <a:lstStyle/>
          <a:p>
            <a:pPr>
              <a:spcBef>
                <a:spcPts val="450"/>
              </a:spcBef>
              <a:spcAft>
                <a:spcPts val="900"/>
              </a:spcAft>
            </a:pPr>
            <a:r>
              <a:rPr lang="en-US" sz="1200" i="1" dirty="0"/>
              <a:t>Measure download time of all page resources</a:t>
            </a:r>
          </a:p>
        </p:txBody>
      </p:sp>
      <p:sp>
        <p:nvSpPr>
          <p:cNvPr id="22" name="Rectangle 21"/>
          <p:cNvSpPr/>
          <p:nvPr/>
        </p:nvSpPr>
        <p:spPr>
          <a:xfrm>
            <a:off x="2171075" y="1319852"/>
            <a:ext cx="1886441" cy="438581"/>
          </a:xfrm>
          <a:prstGeom prst="rect">
            <a:avLst/>
          </a:prstGeom>
        </p:spPr>
        <p:txBody>
          <a:bodyPr wrap="square" lIns="68589" tIns="34295" rIns="68589" bIns="34295">
            <a:spAutoFit/>
          </a:bodyPr>
          <a:lstStyle/>
          <a:p>
            <a:pPr>
              <a:spcAft>
                <a:spcPts val="900"/>
              </a:spcAft>
            </a:pPr>
            <a:r>
              <a:rPr lang="en-US" sz="1200" i="1" dirty="0"/>
              <a:t>Measure download time of only visual resources</a:t>
            </a:r>
          </a:p>
        </p:txBody>
      </p:sp>
      <p:sp>
        <p:nvSpPr>
          <p:cNvPr id="23" name="Rectangle 22"/>
          <p:cNvSpPr/>
          <p:nvPr/>
        </p:nvSpPr>
        <p:spPr>
          <a:xfrm>
            <a:off x="4057516" y="1319852"/>
            <a:ext cx="2000770" cy="438581"/>
          </a:xfrm>
          <a:prstGeom prst="rect">
            <a:avLst/>
          </a:prstGeom>
        </p:spPr>
        <p:txBody>
          <a:bodyPr wrap="square" lIns="68589" tIns="34295" rIns="68589" bIns="34295">
            <a:spAutoFit/>
          </a:bodyPr>
          <a:lstStyle/>
          <a:p>
            <a:pPr>
              <a:spcBef>
                <a:spcPct val="0"/>
              </a:spcBef>
              <a:spcAft>
                <a:spcPts val="900"/>
              </a:spcAft>
            </a:pPr>
            <a:r>
              <a:rPr lang="en-US" sz="1200" i="1" dirty="0"/>
              <a:t>Measure rendering time and response time</a:t>
            </a:r>
          </a:p>
        </p:txBody>
      </p:sp>
      <p:sp>
        <p:nvSpPr>
          <p:cNvPr id="24" name="Rectangle 23"/>
          <p:cNvSpPr/>
          <p:nvPr/>
        </p:nvSpPr>
        <p:spPr>
          <a:xfrm>
            <a:off x="236671" y="2054989"/>
            <a:ext cx="1943607" cy="438581"/>
          </a:xfrm>
          <a:prstGeom prst="rect">
            <a:avLst/>
          </a:prstGeom>
        </p:spPr>
        <p:txBody>
          <a:bodyPr wrap="square" lIns="68589" tIns="34295" rIns="68589" bIns="34295">
            <a:spAutoFit/>
          </a:bodyPr>
          <a:lstStyle/>
          <a:p>
            <a:pPr>
              <a:spcBef>
                <a:spcPct val="0"/>
              </a:spcBef>
              <a:spcAft>
                <a:spcPts val="900"/>
              </a:spcAft>
            </a:pPr>
            <a:r>
              <a:rPr lang="en-US" sz="1200" u="sng" dirty="0"/>
              <a:t>Primary metrics </a:t>
            </a:r>
            <a:r>
              <a:rPr lang="en-US" sz="1200" dirty="0"/>
              <a:t/>
            </a:r>
            <a:br>
              <a:rPr lang="en-US" sz="1200" dirty="0"/>
            </a:br>
            <a:r>
              <a:rPr lang="en-US" sz="1200" b="1" dirty="0"/>
              <a:t>Time to Last Byte</a:t>
            </a:r>
          </a:p>
        </p:txBody>
      </p:sp>
      <p:sp>
        <p:nvSpPr>
          <p:cNvPr id="26" name="Rectangle 25"/>
          <p:cNvSpPr/>
          <p:nvPr/>
        </p:nvSpPr>
        <p:spPr>
          <a:xfrm>
            <a:off x="2117763" y="2054988"/>
            <a:ext cx="1943607" cy="1685077"/>
          </a:xfrm>
          <a:prstGeom prst="rect">
            <a:avLst/>
          </a:prstGeom>
        </p:spPr>
        <p:txBody>
          <a:bodyPr wrap="square" lIns="68589" tIns="34295" rIns="68589" bIns="34295">
            <a:spAutoFit/>
          </a:bodyPr>
          <a:lstStyle/>
          <a:p>
            <a:pPr lvl="0">
              <a:spcAft>
                <a:spcPct val="15000"/>
              </a:spcAft>
            </a:pPr>
            <a:r>
              <a:rPr lang="en-US" sz="1200" u="sng" dirty="0"/>
              <a:t>Primary metrics </a:t>
            </a:r>
            <a:r>
              <a:rPr lang="en-US" sz="1200" dirty="0"/>
              <a:t/>
            </a:r>
            <a:br>
              <a:rPr lang="en-US" sz="1200" dirty="0"/>
            </a:br>
            <a:r>
              <a:rPr lang="en-US" sz="1200" b="1" dirty="0"/>
              <a:t>Time to Visual  Content </a:t>
            </a:r>
            <a:r>
              <a:rPr lang="en-US" sz="1200" dirty="0"/>
              <a:t>(w/ and w/o ads)</a:t>
            </a:r>
          </a:p>
          <a:p>
            <a:pPr lvl="0">
              <a:spcAft>
                <a:spcPct val="15000"/>
              </a:spcAft>
            </a:pPr>
            <a:endParaRPr lang="en-US" sz="1200" b="1" dirty="0"/>
          </a:p>
          <a:p>
            <a:pPr lvl="0">
              <a:spcAft>
                <a:spcPct val="15000"/>
              </a:spcAft>
            </a:pPr>
            <a:r>
              <a:rPr lang="en-US" sz="1200" u="sng" dirty="0"/>
              <a:t>Secondary Metrics</a:t>
            </a:r>
          </a:p>
          <a:p>
            <a:pPr>
              <a:spcAft>
                <a:spcPct val="15000"/>
              </a:spcAft>
            </a:pPr>
            <a:r>
              <a:rPr lang="en-US" sz="1200" dirty="0"/>
              <a:t>Time to First Byte, </a:t>
            </a:r>
            <a:r>
              <a:rPr lang="en-US" sz="1200" dirty="0" err="1"/>
              <a:t>Onload</a:t>
            </a:r>
            <a:r>
              <a:rPr lang="en-US" sz="1200" dirty="0"/>
              <a:t>,</a:t>
            </a:r>
          </a:p>
          <a:p>
            <a:pPr>
              <a:spcAft>
                <a:spcPct val="15000"/>
              </a:spcAft>
            </a:pPr>
            <a:r>
              <a:rPr lang="en-US" sz="1200" dirty="0"/>
              <a:t>Page Bottom </a:t>
            </a:r>
          </a:p>
          <a:p>
            <a:pPr marL="214341" indent="-214341">
              <a:spcAft>
                <a:spcPct val="15000"/>
              </a:spcAft>
              <a:buFont typeface="Arial" pitchFamily="34" charset="0"/>
              <a:buChar char="•"/>
            </a:pPr>
            <a:endParaRPr lang="en-US" sz="1200" b="1" dirty="0"/>
          </a:p>
        </p:txBody>
      </p:sp>
      <p:sp>
        <p:nvSpPr>
          <p:cNvPr id="28" name="Rectangle 27"/>
          <p:cNvSpPr/>
          <p:nvPr/>
        </p:nvSpPr>
        <p:spPr>
          <a:xfrm>
            <a:off x="4057516" y="2054989"/>
            <a:ext cx="2057936" cy="1604285"/>
          </a:xfrm>
          <a:prstGeom prst="rect">
            <a:avLst/>
          </a:prstGeom>
        </p:spPr>
        <p:txBody>
          <a:bodyPr wrap="square" lIns="68589" tIns="34295" rIns="68589" bIns="34295">
            <a:spAutoFit/>
          </a:bodyPr>
          <a:lstStyle/>
          <a:p>
            <a:pPr lvl="0">
              <a:spcBef>
                <a:spcPct val="0"/>
              </a:spcBef>
            </a:pPr>
            <a:r>
              <a:rPr lang="en-US" sz="1200" u="sng" dirty="0"/>
              <a:t>Primary metrics </a:t>
            </a:r>
            <a:r>
              <a:rPr lang="en-US" sz="1200" dirty="0"/>
              <a:t/>
            </a:r>
            <a:br>
              <a:rPr lang="en-US" sz="1200" dirty="0"/>
            </a:br>
            <a:r>
              <a:rPr lang="en-US" sz="1200" b="1" dirty="0"/>
              <a:t>Time to Render</a:t>
            </a:r>
          </a:p>
          <a:p>
            <a:pPr marL="214341" indent="-214341">
              <a:spcBef>
                <a:spcPct val="0"/>
              </a:spcBef>
              <a:buFont typeface="Arial" pitchFamily="34" charset="0"/>
              <a:buChar char="•"/>
            </a:pPr>
            <a:r>
              <a:rPr lang="en-US" sz="1200" dirty="0"/>
              <a:t>First Render</a:t>
            </a:r>
          </a:p>
          <a:p>
            <a:pPr marL="214341" indent="-214341">
              <a:spcBef>
                <a:spcPct val="0"/>
              </a:spcBef>
              <a:buFont typeface="Arial" pitchFamily="34" charset="0"/>
              <a:buChar char="•"/>
            </a:pPr>
            <a:r>
              <a:rPr lang="en-US" sz="1200" dirty="0"/>
              <a:t>Above Fold, Header, Ads</a:t>
            </a:r>
          </a:p>
          <a:p>
            <a:pPr>
              <a:spcBef>
                <a:spcPts val="450"/>
              </a:spcBef>
            </a:pPr>
            <a:r>
              <a:rPr lang="en-US" sz="1200" b="1" dirty="0"/>
              <a:t>Time to Respond</a:t>
            </a:r>
          </a:p>
          <a:p>
            <a:pPr marL="214341" indent="-214341">
              <a:spcBef>
                <a:spcPct val="0"/>
              </a:spcBef>
              <a:buFont typeface="Arial" pitchFamily="34" charset="0"/>
              <a:buChar char="•"/>
            </a:pPr>
            <a:r>
              <a:rPr lang="en-US" sz="1200" dirty="0"/>
              <a:t>Scroll, Navigate, Search Box interactions, etc.</a:t>
            </a:r>
          </a:p>
          <a:p>
            <a:pPr lvl="0">
              <a:spcBef>
                <a:spcPct val="0"/>
              </a:spcBef>
            </a:pPr>
            <a:endParaRPr lang="en-US" sz="1200" b="1" dirty="0"/>
          </a:p>
        </p:txBody>
      </p:sp>
      <p:sp>
        <p:nvSpPr>
          <p:cNvPr id="25" name="Rectangle 24"/>
          <p:cNvSpPr/>
          <p:nvPr/>
        </p:nvSpPr>
        <p:spPr>
          <a:xfrm>
            <a:off x="227469" y="3608995"/>
            <a:ext cx="1943607" cy="438581"/>
          </a:xfrm>
          <a:prstGeom prst="rect">
            <a:avLst/>
          </a:prstGeom>
        </p:spPr>
        <p:txBody>
          <a:bodyPr wrap="square" lIns="68589" tIns="34295" rIns="68589" bIns="34295">
            <a:spAutoFit/>
          </a:bodyPr>
          <a:lstStyle/>
          <a:p>
            <a:pPr lvl="0"/>
            <a:r>
              <a:rPr lang="en-US" sz="1200" i="1" dirty="0"/>
              <a:t>Poor representation of perceived performance</a:t>
            </a:r>
          </a:p>
        </p:txBody>
      </p:sp>
      <p:sp>
        <p:nvSpPr>
          <p:cNvPr id="29" name="Rectangle 28"/>
          <p:cNvSpPr/>
          <p:nvPr/>
        </p:nvSpPr>
        <p:spPr>
          <a:xfrm>
            <a:off x="2113909" y="3603592"/>
            <a:ext cx="1943607" cy="438581"/>
          </a:xfrm>
          <a:prstGeom prst="rect">
            <a:avLst/>
          </a:prstGeom>
        </p:spPr>
        <p:txBody>
          <a:bodyPr wrap="square" lIns="68589" tIns="34295" rIns="68589" bIns="34295">
            <a:spAutoFit/>
          </a:bodyPr>
          <a:lstStyle/>
          <a:p>
            <a:pPr lvl="0"/>
            <a:r>
              <a:rPr lang="en-US" sz="1200" i="1" dirty="0" smtClean="0"/>
              <a:t>Fair representation </a:t>
            </a:r>
            <a:r>
              <a:rPr lang="en-US" sz="1200" i="1" dirty="0"/>
              <a:t>of perceived performance</a:t>
            </a:r>
          </a:p>
        </p:txBody>
      </p:sp>
      <p:sp>
        <p:nvSpPr>
          <p:cNvPr id="31" name="Rectangle 30"/>
          <p:cNvSpPr/>
          <p:nvPr/>
        </p:nvSpPr>
        <p:spPr>
          <a:xfrm>
            <a:off x="4057516" y="3608995"/>
            <a:ext cx="1943607" cy="438581"/>
          </a:xfrm>
          <a:prstGeom prst="rect">
            <a:avLst/>
          </a:prstGeom>
        </p:spPr>
        <p:txBody>
          <a:bodyPr wrap="square" lIns="68589" tIns="34295" rIns="68589" bIns="34295">
            <a:spAutoFit/>
          </a:bodyPr>
          <a:lstStyle/>
          <a:p>
            <a:pPr lvl="0">
              <a:spcBef>
                <a:spcPct val="0"/>
              </a:spcBef>
              <a:spcAft>
                <a:spcPct val="15000"/>
              </a:spcAft>
            </a:pPr>
            <a:r>
              <a:rPr lang="en-US" sz="1200" i="1" dirty="0" smtClean="0"/>
              <a:t>Direct representation </a:t>
            </a:r>
            <a:r>
              <a:rPr lang="en-US" sz="1200" i="1" dirty="0"/>
              <a:t>of perceived performance</a:t>
            </a:r>
            <a:endParaRPr lang="en-US" sz="1200" b="1" i="1" dirty="0"/>
          </a:p>
        </p:txBody>
      </p:sp>
      <p:pic>
        <p:nvPicPr>
          <p:cNvPr id="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86946" y="971550"/>
            <a:ext cx="160061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286946" y="4025647"/>
            <a:ext cx="2625835" cy="276999"/>
            <a:chOff x="8228012" y="5278483"/>
            <a:chExt cx="3500201" cy="380529"/>
          </a:xfrm>
        </p:grpSpPr>
        <p:cxnSp>
          <p:nvCxnSpPr>
            <p:cNvPr id="10" name="Straight Connector 9"/>
            <p:cNvCxnSpPr/>
            <p:nvPr/>
          </p:nvCxnSpPr>
          <p:spPr>
            <a:xfrm>
              <a:off x="8228012" y="5588544"/>
              <a:ext cx="2743200" cy="0"/>
            </a:xfrm>
            <a:prstGeom prst="line">
              <a:avLst/>
            </a:prstGeom>
            <a:ln w="57150" cmpd="sng">
              <a:solidFill>
                <a:srgbClr val="FFC000"/>
              </a:solidFill>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10459694" y="5278483"/>
              <a:ext cx="1268519" cy="380529"/>
            </a:xfrm>
            <a:prstGeom prst="rect">
              <a:avLst/>
            </a:prstGeom>
            <a:gradFill flip="none" rotWithShape="1">
              <a:gsLst>
                <a:gs pos="0">
                  <a:srgbClr val="FFD100">
                    <a:shade val="30000"/>
                    <a:satMod val="115000"/>
                  </a:srgbClr>
                </a:gs>
                <a:gs pos="50000">
                  <a:srgbClr val="FFD100">
                    <a:shade val="67500"/>
                    <a:satMod val="115000"/>
                  </a:srgbClr>
                </a:gs>
                <a:gs pos="100000">
                  <a:srgbClr val="FFD100">
                    <a:shade val="100000"/>
                    <a:satMod val="115000"/>
                  </a:srgbClr>
                </a:gs>
              </a:gsLst>
              <a:lin ang="16200000" scaled="1"/>
              <a:tileRec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b="1" i="1" dirty="0"/>
                <a:t>Past</a:t>
              </a:r>
            </a:p>
          </p:txBody>
        </p:sp>
      </p:grpSp>
      <p:grpSp>
        <p:nvGrpSpPr>
          <p:cNvPr id="12" name="Group 11"/>
          <p:cNvGrpSpPr/>
          <p:nvPr/>
        </p:nvGrpSpPr>
        <p:grpSpPr>
          <a:xfrm>
            <a:off x="6286946" y="3583845"/>
            <a:ext cx="2625835" cy="276999"/>
            <a:chOff x="8228012" y="4671553"/>
            <a:chExt cx="3500201" cy="380529"/>
          </a:xfrm>
        </p:grpSpPr>
        <p:cxnSp>
          <p:nvCxnSpPr>
            <p:cNvPr id="13" name="Straight Connector 12"/>
            <p:cNvCxnSpPr/>
            <p:nvPr/>
          </p:nvCxnSpPr>
          <p:spPr>
            <a:xfrm>
              <a:off x="8228012" y="4978944"/>
              <a:ext cx="3124200" cy="0"/>
            </a:xfrm>
            <a:prstGeom prst="line">
              <a:avLst/>
            </a:prstGeom>
            <a:ln w="57150" cmpd="sng">
              <a:solidFill>
                <a:srgbClr val="17B48B"/>
              </a:solidFill>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10459694" y="4671553"/>
              <a:ext cx="1268519" cy="380529"/>
            </a:xfrm>
            <a:prstGeom prst="rect">
              <a:avLst/>
            </a:prstGeom>
            <a:gradFill flip="none" rotWithShape="1">
              <a:gsLst>
                <a:gs pos="0">
                  <a:srgbClr val="17B48B">
                    <a:shade val="30000"/>
                    <a:satMod val="115000"/>
                  </a:srgbClr>
                </a:gs>
                <a:gs pos="50000">
                  <a:srgbClr val="17B48B">
                    <a:shade val="67500"/>
                    <a:satMod val="115000"/>
                  </a:srgbClr>
                </a:gs>
                <a:gs pos="100000">
                  <a:srgbClr val="17B48B">
                    <a:shade val="100000"/>
                    <a:satMod val="115000"/>
                  </a:srgbClr>
                </a:gs>
              </a:gsLst>
              <a:lin ang="16200000" scaled="1"/>
              <a:tileRec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b="1" i="1" dirty="0"/>
                <a:t>Today</a:t>
              </a:r>
            </a:p>
          </p:txBody>
        </p:sp>
      </p:grpSp>
      <p:grpSp>
        <p:nvGrpSpPr>
          <p:cNvPr id="15" name="Group 14"/>
          <p:cNvGrpSpPr/>
          <p:nvPr/>
        </p:nvGrpSpPr>
        <p:grpSpPr>
          <a:xfrm>
            <a:off x="6286946" y="1983162"/>
            <a:ext cx="2625835" cy="276999"/>
            <a:chOff x="8228012" y="2472602"/>
            <a:chExt cx="3500201" cy="380528"/>
          </a:xfrm>
        </p:grpSpPr>
        <p:cxnSp>
          <p:nvCxnSpPr>
            <p:cNvPr id="16" name="Straight Connector 15"/>
            <p:cNvCxnSpPr/>
            <p:nvPr/>
          </p:nvCxnSpPr>
          <p:spPr>
            <a:xfrm>
              <a:off x="8228012" y="2773609"/>
              <a:ext cx="3124200" cy="0"/>
            </a:xfrm>
            <a:prstGeom prst="line">
              <a:avLst/>
            </a:prstGeom>
            <a:ln w="57150" cmpd="sng">
              <a:solidFill>
                <a:srgbClr val="00FF00"/>
              </a:solidFill>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10459694" y="2472602"/>
              <a:ext cx="1268519" cy="380528"/>
            </a:xfrm>
            <a:prstGeom prst="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b="1" i="1" dirty="0"/>
                <a:t>Directions</a:t>
              </a:r>
            </a:p>
          </p:txBody>
        </p:sp>
      </p:grpSp>
      <p:sp>
        <p:nvSpPr>
          <p:cNvPr id="3" name="TextBox 2"/>
          <p:cNvSpPr txBox="1"/>
          <p:nvPr/>
        </p:nvSpPr>
        <p:spPr>
          <a:xfrm>
            <a:off x="6317404" y="3960097"/>
            <a:ext cx="1570160" cy="284703"/>
          </a:xfrm>
          <a:prstGeom prst="rect">
            <a:avLst/>
          </a:prstGeom>
          <a:noFill/>
        </p:spPr>
        <p:txBody>
          <a:bodyPr wrap="square" lIns="68589" tIns="34295" rIns="68589" bIns="34295" rtlCol="0">
            <a:spAutoFit/>
          </a:bodyPr>
          <a:lstStyle/>
          <a:p>
            <a:r>
              <a:rPr lang="en-US" b="1" dirty="0" smtClean="0">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effectLst>
                  <a:outerShdw blurRad="50800" dist="38100" algn="l" rotWithShape="0">
                    <a:prstClr val="black">
                      <a:alpha val="40000"/>
                    </a:prstClr>
                  </a:outerShdw>
                </a:effectLst>
              </a:rPr>
              <a:t>Hidden Requests</a:t>
            </a:r>
          </a:p>
        </p:txBody>
      </p:sp>
      <p:grpSp>
        <p:nvGrpSpPr>
          <p:cNvPr id="4" name="Group 3"/>
          <p:cNvGrpSpPr/>
          <p:nvPr/>
        </p:nvGrpSpPr>
        <p:grpSpPr>
          <a:xfrm>
            <a:off x="6244072" y="1803484"/>
            <a:ext cx="1680648" cy="2539916"/>
            <a:chOff x="8323262" y="2709446"/>
            <a:chExt cx="2240280" cy="3386554"/>
          </a:xfrm>
        </p:grpSpPr>
        <p:sp>
          <p:nvSpPr>
            <p:cNvPr id="27" name="Rectangle 26"/>
            <p:cNvSpPr/>
            <p:nvPr/>
          </p:nvSpPr>
          <p:spPr bwMode="auto">
            <a:xfrm>
              <a:off x="8323262" y="3337172"/>
              <a:ext cx="2240280" cy="2758828"/>
            </a:xfrm>
            <a:prstGeom prst="rect">
              <a:avLst/>
            </a:prstGeom>
            <a:solidFill>
              <a:schemeClr val="bg1">
                <a:lumMod val="95000"/>
                <a:lumOff val="5000"/>
                <a:alpha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8532811" y="2709446"/>
              <a:ext cx="1828801" cy="369332"/>
            </a:xfrm>
            <a:prstGeom prst="rect">
              <a:avLst/>
            </a:prstGeom>
            <a:noFill/>
          </p:spPr>
          <p:txBody>
            <a:bodyPr wrap="square" rtlCol="0">
              <a:spAutoFit/>
            </a:bodyPr>
            <a:lstStyle/>
            <a:p>
              <a:r>
                <a:rPr lang="en-US" sz="1200" b="1" dirty="0">
                  <a:solidFill>
                    <a:srgbClr val="FF0000"/>
                  </a:solidFill>
                </a:rPr>
                <a:t>Above Fold Area</a:t>
              </a:r>
            </a:p>
          </p:txBody>
        </p:sp>
      </p:grpSp>
      <p:sp>
        <p:nvSpPr>
          <p:cNvPr id="32" name="Left Brace 31"/>
          <p:cNvSpPr/>
          <p:nvPr/>
        </p:nvSpPr>
        <p:spPr>
          <a:xfrm rot="16200000">
            <a:off x="4724569" y="3324080"/>
            <a:ext cx="314325" cy="1781464"/>
          </a:xfrm>
          <a:prstGeom prst="leftBrace">
            <a:avLst>
              <a:gd name="adj1" fmla="val 25216"/>
              <a:gd name="adj2" fmla="val 50000"/>
            </a:avLst>
          </a:prstGeom>
          <a:ln w="19050"/>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68589" tIns="34295" rIns="68589" bIns="34295" rtlCol="0" anchor="ctr"/>
          <a:lstStyle/>
          <a:p>
            <a:pPr algn="ctr"/>
            <a:endParaRPr lang="en-US"/>
          </a:p>
        </p:txBody>
      </p:sp>
      <p:sp>
        <p:nvSpPr>
          <p:cNvPr id="5" name="Left Brace 4"/>
          <p:cNvSpPr/>
          <p:nvPr/>
        </p:nvSpPr>
        <p:spPr>
          <a:xfrm rot="16200000">
            <a:off x="1904186" y="2398550"/>
            <a:ext cx="314325" cy="3649353"/>
          </a:xfrm>
          <a:prstGeom prst="leftBrace">
            <a:avLst>
              <a:gd name="adj1" fmla="val 25216"/>
              <a:gd name="adj2" fmla="val 50000"/>
            </a:avLst>
          </a:prstGeom>
          <a:ln w="19050"/>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68589" tIns="34295" rIns="68589" bIns="34295" rtlCol="0" anchor="ctr"/>
          <a:lstStyle/>
          <a:p>
            <a:pPr algn="ctr"/>
            <a:endParaRPr lang="en-US"/>
          </a:p>
        </p:txBody>
      </p:sp>
      <p:sp>
        <p:nvSpPr>
          <p:cNvPr id="33" name="TextBox 32"/>
          <p:cNvSpPr txBox="1"/>
          <p:nvPr/>
        </p:nvSpPr>
        <p:spPr>
          <a:xfrm>
            <a:off x="4088989" y="4432384"/>
            <a:ext cx="1683474" cy="300083"/>
          </a:xfrm>
          <a:prstGeom prst="rect">
            <a:avLst/>
          </a:prstGeom>
          <a:noFill/>
          <a:effectLst>
            <a:outerShdw blurRad="50800" dist="38100" dir="2700000" algn="tl" rotWithShape="0">
              <a:prstClr val="black">
                <a:alpha val="40000"/>
              </a:prstClr>
            </a:outerShdw>
          </a:effectLst>
        </p:spPr>
        <p:txBody>
          <a:bodyPr wrap="square" lIns="68589" tIns="34295" rIns="68589" bIns="34295" rtlCol="0">
            <a:spAutoFit/>
          </a:bodyPr>
          <a:lstStyle/>
          <a:p>
            <a:pPr algn="ctr"/>
            <a:r>
              <a:rPr lang="en-US" sz="1500" b="1" dirty="0">
                <a:solidFill>
                  <a:schemeClr val="accent4">
                    <a:lumMod val="60000"/>
                    <a:lumOff val="40000"/>
                  </a:schemeClr>
                </a:solidFill>
                <a:latin typeface="Segoe (Body)"/>
              </a:rPr>
              <a:t>Human</a:t>
            </a:r>
            <a:r>
              <a:rPr lang="en-US" sz="1500" b="1" dirty="0">
                <a:solidFill>
                  <a:schemeClr val="accent4">
                    <a:lumMod val="60000"/>
                    <a:lumOff val="40000"/>
                  </a:schemeClr>
                </a:solidFill>
              </a:rPr>
              <a:t> </a:t>
            </a:r>
            <a:r>
              <a:rPr lang="en-US" sz="1500" b="1" dirty="0" smtClean="0">
                <a:solidFill>
                  <a:schemeClr val="accent4">
                    <a:lumMod val="60000"/>
                    <a:lumOff val="40000"/>
                  </a:schemeClr>
                </a:solidFill>
              </a:rPr>
              <a:t>view</a:t>
            </a:r>
            <a:endParaRPr lang="en-US" sz="1500" b="1" dirty="0">
              <a:solidFill>
                <a:schemeClr val="accent4">
                  <a:lumMod val="60000"/>
                  <a:lumOff val="40000"/>
                </a:schemeClr>
              </a:solidFill>
            </a:endParaRPr>
          </a:p>
        </p:txBody>
      </p:sp>
      <p:sp>
        <p:nvSpPr>
          <p:cNvPr id="34" name="TextBox 33"/>
          <p:cNvSpPr txBox="1"/>
          <p:nvPr/>
        </p:nvSpPr>
        <p:spPr>
          <a:xfrm>
            <a:off x="1027777" y="4432384"/>
            <a:ext cx="2083628" cy="300083"/>
          </a:xfrm>
          <a:prstGeom prst="rect">
            <a:avLst/>
          </a:prstGeom>
          <a:noFill/>
          <a:effectLst>
            <a:outerShdw blurRad="50800" dist="38100" dir="2700000" algn="tl" rotWithShape="0">
              <a:prstClr val="black">
                <a:alpha val="40000"/>
              </a:prstClr>
            </a:outerShdw>
          </a:effectLst>
        </p:spPr>
        <p:txBody>
          <a:bodyPr wrap="square" lIns="68589" tIns="34295" rIns="68589" bIns="34295" rtlCol="0">
            <a:spAutoFit/>
          </a:bodyPr>
          <a:lstStyle/>
          <a:p>
            <a:pPr algn="ctr"/>
            <a:r>
              <a:rPr lang="en-US" sz="1500" b="1" dirty="0">
                <a:solidFill>
                  <a:schemeClr val="accent4">
                    <a:lumMod val="60000"/>
                    <a:lumOff val="40000"/>
                  </a:schemeClr>
                </a:solidFill>
                <a:effectLst>
                  <a:outerShdw blurRad="38100" dist="38100" dir="2700000" algn="tl">
                    <a:srgbClr val="000000">
                      <a:alpha val="43137"/>
                    </a:srgbClr>
                  </a:outerShdw>
                </a:effectLst>
                <a:latin typeface="Segoe (Body)"/>
              </a:rPr>
              <a:t>Internal </a:t>
            </a:r>
            <a:r>
              <a:rPr lang="en-US" sz="1500" b="1" dirty="0" smtClean="0">
                <a:solidFill>
                  <a:schemeClr val="accent4">
                    <a:lumMod val="60000"/>
                    <a:lumOff val="40000"/>
                  </a:schemeClr>
                </a:solidFill>
                <a:effectLst>
                  <a:outerShdw blurRad="38100" dist="38100" dir="2700000" algn="tl">
                    <a:srgbClr val="000000">
                      <a:alpha val="43137"/>
                    </a:srgbClr>
                  </a:outerShdw>
                </a:effectLst>
                <a:latin typeface="Segoe (Body)"/>
              </a:rPr>
              <a:t>system view</a:t>
            </a:r>
            <a:endParaRPr lang="en-US" sz="15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5" name="Right Arrow 34"/>
          <p:cNvSpPr/>
          <p:nvPr/>
        </p:nvSpPr>
        <p:spPr bwMode="auto">
          <a:xfrm>
            <a:off x="3371537" y="4465108"/>
            <a:ext cx="619463" cy="234636"/>
          </a:xfrm>
          <a:prstGeom prst="rightArrow">
            <a:avLst/>
          </a:prstGeom>
          <a:solidFill>
            <a:schemeClr val="accent4">
              <a:lumMod val="60000"/>
              <a:lumOff val="40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2831361" y="4718134"/>
            <a:ext cx="1683474" cy="253916"/>
          </a:xfrm>
          <a:prstGeom prst="rect">
            <a:avLst/>
          </a:prstGeom>
          <a:noFill/>
          <a:effectLst>
            <a:outerShdw blurRad="50800" dist="38100" dir="2700000" algn="tl" rotWithShape="0">
              <a:prstClr val="black">
                <a:alpha val="40000"/>
              </a:prstClr>
            </a:outerShdw>
          </a:effectLst>
        </p:spPr>
        <p:txBody>
          <a:bodyPr wrap="square" lIns="68589" tIns="34295" rIns="68589" bIns="34295" rtlCol="0">
            <a:spAutoFit/>
          </a:bodyPr>
          <a:lstStyle/>
          <a:p>
            <a:pPr algn="ctr"/>
            <a:r>
              <a:rPr lang="en-US" sz="1200" b="1" i="1" dirty="0">
                <a:solidFill>
                  <a:schemeClr val="accent4">
                    <a:lumMod val="60000"/>
                    <a:lumOff val="40000"/>
                  </a:schemeClr>
                </a:solidFill>
                <a:latin typeface="Segoe (Body)"/>
              </a:rPr>
              <a:t>Paradigm Shift</a:t>
            </a:r>
            <a:endParaRPr lang="en-US" sz="1200" b="1" i="1" dirty="0">
              <a:solidFill>
                <a:schemeClr val="accent4">
                  <a:lumMod val="60000"/>
                  <a:lumOff val="40000"/>
                </a:schemeClr>
              </a:solidFill>
            </a:endParaRPr>
          </a:p>
        </p:txBody>
      </p:sp>
      <p:sp>
        <p:nvSpPr>
          <p:cNvPr id="37" name="Rectangle 36"/>
          <p:cNvSpPr/>
          <p:nvPr/>
        </p:nvSpPr>
        <p:spPr bwMode="auto">
          <a:xfrm>
            <a:off x="6284704" y="971550"/>
            <a:ext cx="1602859" cy="171450"/>
          </a:xfrm>
          <a:prstGeom prst="rect">
            <a:avLst/>
          </a:prstGeom>
          <a:noFill/>
          <a:ln w="28575" cap="sq" cmpd="sng">
            <a:solidFill>
              <a:srgbClr val="FF0000"/>
            </a:solidFill>
            <a:headEnd type="none" w="med" len="med"/>
            <a:tailEnd type="none" w="med" len="med"/>
          </a:ln>
          <a:effectLst/>
          <a:scene3d>
            <a:camera prst="orthographicFront"/>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sz="1200" b="1" dirty="0">
                <a:solidFill>
                  <a:srgbClr val="FF0000"/>
                </a:solidFill>
                <a:latin typeface="Segoe (Body)"/>
              </a:rPr>
              <a:t>Header</a:t>
            </a:r>
          </a:p>
        </p:txBody>
      </p:sp>
      <p:sp>
        <p:nvSpPr>
          <p:cNvPr id="39" name="Rectangle 38"/>
          <p:cNvSpPr/>
          <p:nvPr/>
        </p:nvSpPr>
        <p:spPr bwMode="auto">
          <a:xfrm>
            <a:off x="7372631" y="1204208"/>
            <a:ext cx="457319" cy="334935"/>
          </a:xfrm>
          <a:prstGeom prst="rect">
            <a:avLst/>
          </a:prstGeom>
          <a:noFill/>
          <a:ln w="28575" cap="sq" cmpd="sng">
            <a:solidFill>
              <a:srgbClr val="FF0000"/>
            </a:solidFill>
            <a:headEnd type="none" w="med" len="med"/>
            <a:tailEnd type="none" w="med" len="med"/>
          </a:ln>
          <a:effectLst/>
          <a:scene3d>
            <a:camera prst="orthographicFront"/>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sz="1200" b="1" dirty="0">
                <a:solidFill>
                  <a:srgbClr val="FF0000"/>
                </a:solidFill>
                <a:latin typeface="Segoe (Body)"/>
              </a:rPr>
              <a:t>Ad</a:t>
            </a:r>
          </a:p>
        </p:txBody>
      </p:sp>
    </p:spTree>
    <p:extLst>
      <p:ext uri="{BB962C8B-B14F-4D97-AF65-F5344CB8AC3E}">
        <p14:creationId xmlns:p14="http://schemas.microsoft.com/office/powerpoint/2010/main" val="548948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6" grpId="0"/>
      <p:bldP spid="28" grpId="0"/>
      <p:bldP spid="25" grpId="0"/>
      <p:bldP spid="29" grpId="0"/>
      <p:bldP spid="31" grpId="0"/>
      <p:bldP spid="3" grpId="0"/>
      <p:bldP spid="32" grpId="0" animBg="1"/>
      <p:bldP spid="5" grpId="0" animBg="1"/>
      <p:bldP spid="33" grpId="0"/>
      <p:bldP spid="34" grpId="0"/>
      <p:bldP spid="35" grpId="0" animBg="1"/>
      <p:bldP spid="36" grpId="0"/>
      <p:bldP spid="37"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Rendering</a:t>
            </a:r>
            <a:endParaRPr lang="en-US" dirty="0"/>
          </a:p>
        </p:txBody>
      </p:sp>
      <p:sp>
        <p:nvSpPr>
          <p:cNvPr id="3" name="Content Placeholder 2"/>
          <p:cNvSpPr>
            <a:spLocks noGrp="1"/>
          </p:cNvSpPr>
          <p:nvPr>
            <p:ph idx="1"/>
          </p:nvPr>
        </p:nvSpPr>
        <p:spPr>
          <a:xfrm>
            <a:off x="381000" y="1059656"/>
            <a:ext cx="8382000" cy="4159601"/>
          </a:xfrm>
        </p:spPr>
        <p:txBody>
          <a:bodyPr/>
          <a:lstStyle/>
          <a:p>
            <a:r>
              <a:rPr lang="en-US" sz="1800" dirty="0"/>
              <a:t>What’s possible today</a:t>
            </a:r>
          </a:p>
          <a:p>
            <a:pPr lvl="1"/>
            <a:r>
              <a:rPr lang="en-US" sz="1500" dirty="0"/>
              <a:t>First Render </a:t>
            </a:r>
            <a:r>
              <a:rPr lang="en-US" sz="1500" dirty="0" smtClean="0"/>
              <a:t>from tools (</a:t>
            </a:r>
            <a:r>
              <a:rPr lang="en-US" sz="1500" dirty="0" err="1" smtClean="0"/>
              <a:t>HTTPWatch</a:t>
            </a:r>
            <a:r>
              <a:rPr lang="en-US" sz="1500" dirty="0"/>
              <a:t>, </a:t>
            </a:r>
            <a:r>
              <a:rPr lang="en-US" sz="1500" dirty="0" err="1"/>
              <a:t>DynaTrace</a:t>
            </a:r>
            <a:r>
              <a:rPr lang="en-US" sz="1500" dirty="0"/>
              <a:t>, etc</a:t>
            </a:r>
            <a:r>
              <a:rPr lang="en-US" sz="1500" dirty="0" smtClean="0"/>
              <a:t>.)</a:t>
            </a:r>
            <a:endParaRPr lang="en-US" sz="1500" dirty="0"/>
          </a:p>
          <a:p>
            <a:pPr lvl="1"/>
            <a:r>
              <a:rPr lang="en-US" sz="1500" dirty="0"/>
              <a:t>First Paint API in IE9 (extension to W3C Web Timing)</a:t>
            </a:r>
          </a:p>
          <a:p>
            <a:pPr lvl="1"/>
            <a:r>
              <a:rPr lang="en-US" sz="1500" dirty="0"/>
              <a:t>Video analysis solutions (e.g., </a:t>
            </a:r>
            <a:r>
              <a:rPr lang="en-US" sz="1500" dirty="0" err="1"/>
              <a:t>Webpagetest</a:t>
            </a:r>
            <a:r>
              <a:rPr lang="en-US" sz="1500" dirty="0"/>
              <a:t>/Google Above Fold Time)</a:t>
            </a:r>
          </a:p>
          <a:p>
            <a:pPr marL="388196" lvl="1" indent="0">
              <a:buNone/>
            </a:pPr>
            <a:endParaRPr lang="en-US" sz="1500" dirty="0"/>
          </a:p>
          <a:p>
            <a:r>
              <a:rPr lang="en-US" sz="1800" dirty="0"/>
              <a:t>What we need</a:t>
            </a:r>
          </a:p>
          <a:p>
            <a:pPr lvl="1"/>
            <a:r>
              <a:rPr lang="en-US" sz="1500" dirty="0"/>
              <a:t>Timings for First Render &amp; Above Fold Render</a:t>
            </a:r>
          </a:p>
          <a:p>
            <a:pPr lvl="1"/>
            <a:r>
              <a:rPr lang="en-US" sz="1500" dirty="0"/>
              <a:t>Handle video and animated graphics</a:t>
            </a:r>
          </a:p>
          <a:p>
            <a:pPr lvl="1"/>
            <a:r>
              <a:rPr lang="en-US" sz="1500" dirty="0"/>
              <a:t>Cross-browser solution</a:t>
            </a:r>
          </a:p>
          <a:p>
            <a:pPr lvl="1"/>
            <a:r>
              <a:rPr lang="en-US" sz="1500" dirty="0"/>
              <a:t>Rendering metrics for different page regions </a:t>
            </a:r>
          </a:p>
          <a:p>
            <a:pPr lvl="2"/>
            <a:r>
              <a:rPr lang="en-US" sz="1400" dirty="0"/>
              <a:t>Different regions are of varying importance to the user</a:t>
            </a:r>
          </a:p>
          <a:p>
            <a:pPr lvl="2"/>
            <a:r>
              <a:rPr lang="en-US" sz="1400" dirty="0"/>
              <a:t>E.g., search box, content vs. ads, Facebook News Feed vs. navigation area</a:t>
            </a:r>
          </a:p>
          <a:p>
            <a:pPr lvl="1"/>
            <a:r>
              <a:rPr lang="en-US" sz="1500" dirty="0"/>
              <a:t>Common methodology for real user &amp; synthetic measurements</a:t>
            </a:r>
          </a:p>
          <a:p>
            <a:pPr lvl="1"/>
            <a:r>
              <a:rPr lang="en-US" sz="1500" dirty="0"/>
              <a:t>Ease of use</a:t>
            </a:r>
          </a:p>
          <a:p>
            <a:pPr marL="0" indent="0">
              <a:buNone/>
            </a:pPr>
            <a:endParaRPr lang="en-US" sz="1800" dirty="0"/>
          </a:p>
          <a:p>
            <a:endParaRPr lang="en-US" sz="1800" dirty="0"/>
          </a:p>
        </p:txBody>
      </p:sp>
      <p:sp>
        <p:nvSpPr>
          <p:cNvPr id="5" name="Right Brace 4"/>
          <p:cNvSpPr/>
          <p:nvPr/>
        </p:nvSpPr>
        <p:spPr>
          <a:xfrm>
            <a:off x="7168990" y="3409950"/>
            <a:ext cx="285824" cy="1143000"/>
          </a:xfrm>
          <a:prstGeom prst="rightBrace">
            <a:avLst>
              <a:gd name="adj1" fmla="val 38093"/>
              <a:gd name="adj2" fmla="val 5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r>
              <a:rPr lang="en-US" dirty="0" smtClean="0"/>
              <a:t> </a:t>
            </a:r>
            <a:endParaRPr lang="en-US" dirty="0"/>
          </a:p>
        </p:txBody>
      </p:sp>
      <p:sp>
        <p:nvSpPr>
          <p:cNvPr id="6" name="TextBox 5"/>
          <p:cNvSpPr txBox="1"/>
          <p:nvPr/>
        </p:nvSpPr>
        <p:spPr>
          <a:xfrm>
            <a:off x="7467421" y="3790950"/>
            <a:ext cx="685979" cy="346249"/>
          </a:xfrm>
          <a:prstGeom prst="rect">
            <a:avLst/>
          </a:prstGeom>
          <a:noFill/>
        </p:spPr>
        <p:txBody>
          <a:bodyPr wrap="square" lIns="68589" tIns="34295" rIns="68589" bIns="34295" rtlCol="0">
            <a:spAutoFit/>
          </a:bodyPr>
          <a:lstStyle/>
          <a:p>
            <a:r>
              <a:rPr lang="en-US" sz="1800" dirty="0">
                <a:solidFill>
                  <a:schemeClr val="accent4"/>
                </a:solidFill>
              </a:rPr>
              <a:t>Gap</a:t>
            </a:r>
          </a:p>
        </p:txBody>
      </p:sp>
    </p:spTree>
    <p:extLst>
      <p:ext uri="{BB962C8B-B14F-4D97-AF65-F5344CB8AC3E}">
        <p14:creationId xmlns:p14="http://schemas.microsoft.com/office/powerpoint/2010/main" val="3895298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Responsiveness</a:t>
            </a:r>
            <a:endParaRPr lang="en-US" dirty="0"/>
          </a:p>
        </p:txBody>
      </p:sp>
      <p:sp>
        <p:nvSpPr>
          <p:cNvPr id="3" name="Content Placeholder 2"/>
          <p:cNvSpPr>
            <a:spLocks noGrp="1"/>
          </p:cNvSpPr>
          <p:nvPr>
            <p:ph idx="1"/>
          </p:nvPr>
        </p:nvSpPr>
        <p:spPr>
          <a:xfrm>
            <a:off x="381000" y="1059657"/>
            <a:ext cx="8382000" cy="2686889"/>
          </a:xfrm>
        </p:spPr>
        <p:txBody>
          <a:bodyPr/>
          <a:lstStyle/>
          <a:p>
            <a:r>
              <a:rPr lang="en-US" sz="1800" dirty="0"/>
              <a:t>What’s possible today</a:t>
            </a:r>
          </a:p>
          <a:p>
            <a:pPr lvl="1"/>
            <a:r>
              <a:rPr lang="en-US" sz="1500" dirty="0" smtClean="0"/>
              <a:t>#</a:t>
            </a:r>
            <a:r>
              <a:rPr lang="en-US" sz="1500" dirty="0" err="1" smtClean="0"/>
              <a:t>notmuch</a:t>
            </a:r>
            <a:endParaRPr lang="en-US" sz="1500" dirty="0"/>
          </a:p>
          <a:p>
            <a:pPr marL="388196" lvl="1" indent="0">
              <a:buNone/>
            </a:pPr>
            <a:endParaRPr lang="en-US" sz="1500" dirty="0"/>
          </a:p>
          <a:p>
            <a:r>
              <a:rPr lang="en-US" sz="1800" dirty="0"/>
              <a:t>What we need</a:t>
            </a:r>
          </a:p>
          <a:p>
            <a:pPr lvl="1"/>
            <a:r>
              <a:rPr lang="en-US" sz="1500" dirty="0"/>
              <a:t>Methodology, standardization, tools</a:t>
            </a:r>
          </a:p>
          <a:p>
            <a:pPr lvl="1"/>
            <a:r>
              <a:rPr lang="en-US" sz="1500" dirty="0"/>
              <a:t>Timings related to initial and continuous responsiveness</a:t>
            </a:r>
          </a:p>
          <a:p>
            <a:pPr lvl="1"/>
            <a:r>
              <a:rPr lang="en-US" sz="1500" dirty="0"/>
              <a:t>Common methodology for real user &amp; synthetic measurements</a:t>
            </a:r>
          </a:p>
          <a:p>
            <a:pPr lvl="1"/>
            <a:r>
              <a:rPr lang="en-US" sz="1500" dirty="0"/>
              <a:t>Ease of use</a:t>
            </a:r>
          </a:p>
          <a:p>
            <a:pPr marL="0" indent="0">
              <a:buNone/>
            </a:pPr>
            <a:endParaRPr lang="en-US" sz="1800" dirty="0"/>
          </a:p>
          <a:p>
            <a:endParaRPr lang="en-US" sz="1800" dirty="0"/>
          </a:p>
        </p:txBody>
      </p:sp>
      <p:sp>
        <p:nvSpPr>
          <p:cNvPr id="5" name="Right Brace 4"/>
          <p:cNvSpPr/>
          <p:nvPr/>
        </p:nvSpPr>
        <p:spPr>
          <a:xfrm>
            <a:off x="6445834" y="2133600"/>
            <a:ext cx="285824" cy="971550"/>
          </a:xfrm>
          <a:prstGeom prst="rightBrace">
            <a:avLst>
              <a:gd name="adj1" fmla="val 38093"/>
              <a:gd name="adj2" fmla="val 5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r>
              <a:rPr lang="en-US" dirty="0" smtClean="0"/>
              <a:t> </a:t>
            </a:r>
            <a:endParaRPr lang="en-US" dirty="0"/>
          </a:p>
        </p:txBody>
      </p:sp>
      <p:sp>
        <p:nvSpPr>
          <p:cNvPr id="6" name="TextBox 5"/>
          <p:cNvSpPr txBox="1"/>
          <p:nvPr/>
        </p:nvSpPr>
        <p:spPr>
          <a:xfrm>
            <a:off x="6801430" y="2419350"/>
            <a:ext cx="685979" cy="346249"/>
          </a:xfrm>
          <a:prstGeom prst="rect">
            <a:avLst/>
          </a:prstGeom>
          <a:noFill/>
        </p:spPr>
        <p:txBody>
          <a:bodyPr wrap="square" lIns="68589" tIns="34295" rIns="68589" bIns="34295" rtlCol="0">
            <a:spAutoFit/>
          </a:bodyPr>
          <a:lstStyle/>
          <a:p>
            <a:r>
              <a:rPr lang="en-US" sz="1800" dirty="0">
                <a:solidFill>
                  <a:schemeClr val="accent4"/>
                </a:solidFill>
              </a:rPr>
              <a:t>Gap</a:t>
            </a:r>
          </a:p>
        </p:txBody>
      </p:sp>
    </p:spTree>
    <p:extLst>
      <p:ext uri="{BB962C8B-B14F-4D97-AF65-F5344CB8AC3E}">
        <p14:creationId xmlns:p14="http://schemas.microsoft.com/office/powerpoint/2010/main" val="2817427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52922"/>
            <a:ext cx="8478366" cy="3335785"/>
          </a:xfrm>
        </p:spPr>
        <p:txBody>
          <a:bodyPr/>
          <a:lstStyle/>
          <a:p>
            <a:pPr marL="0" indent="0">
              <a:spcBef>
                <a:spcPts val="450"/>
              </a:spcBef>
              <a:spcAft>
                <a:spcPts val="450"/>
              </a:spcAft>
              <a:buNone/>
            </a:pPr>
            <a:r>
              <a:rPr lang="en-US" sz="2000" i="1" dirty="0"/>
              <a:t>To browser makers</a:t>
            </a:r>
          </a:p>
          <a:p>
            <a:pPr>
              <a:spcBef>
                <a:spcPts val="450"/>
              </a:spcBef>
              <a:spcAft>
                <a:spcPts val="450"/>
              </a:spcAft>
            </a:pPr>
            <a:r>
              <a:rPr lang="en-US" sz="1800" dirty="0"/>
              <a:t>Standardized cross-browser </a:t>
            </a:r>
            <a:r>
              <a:rPr lang="en-US" sz="1800" dirty="0" smtClean="0"/>
              <a:t>API’s for </a:t>
            </a:r>
            <a:r>
              <a:rPr lang="en-US" sz="1800" dirty="0"/>
              <a:t>rendering timings</a:t>
            </a:r>
          </a:p>
          <a:p>
            <a:pPr>
              <a:spcBef>
                <a:spcPts val="450"/>
              </a:spcBef>
              <a:spcAft>
                <a:spcPts val="450"/>
              </a:spcAft>
            </a:pPr>
            <a:r>
              <a:rPr lang="en-US" sz="1800" dirty="0"/>
              <a:t>Whole page and different regions</a:t>
            </a:r>
          </a:p>
          <a:p>
            <a:pPr marL="0" indent="0">
              <a:spcBef>
                <a:spcPts val="450"/>
              </a:spcBef>
              <a:spcAft>
                <a:spcPts val="450"/>
              </a:spcAft>
              <a:buNone/>
            </a:pPr>
            <a:endParaRPr lang="en-US" sz="2100" i="1" dirty="0"/>
          </a:p>
          <a:p>
            <a:pPr marL="0" indent="0">
              <a:spcBef>
                <a:spcPts val="450"/>
              </a:spcBef>
              <a:spcAft>
                <a:spcPts val="450"/>
              </a:spcAft>
              <a:buNone/>
            </a:pPr>
            <a:r>
              <a:rPr lang="en-US" sz="2000" i="1" dirty="0"/>
              <a:t>To community</a:t>
            </a:r>
            <a:endParaRPr lang="en-US" sz="2000" dirty="0"/>
          </a:p>
          <a:p>
            <a:pPr>
              <a:spcBef>
                <a:spcPts val="450"/>
              </a:spcBef>
              <a:spcAft>
                <a:spcPts val="450"/>
              </a:spcAft>
            </a:pPr>
            <a:r>
              <a:rPr lang="en-US" sz="1800" dirty="0"/>
              <a:t>Research and tools for measuring responsiveness</a:t>
            </a:r>
          </a:p>
          <a:p>
            <a:pPr marL="0" indent="0">
              <a:spcBef>
                <a:spcPts val="450"/>
              </a:spcBef>
              <a:spcAft>
                <a:spcPts val="450"/>
              </a:spcAft>
              <a:buNone/>
            </a:pPr>
            <a:endParaRPr lang="en-US" sz="1800" dirty="0"/>
          </a:p>
          <a:p>
            <a:pPr lvl="1"/>
            <a:endParaRPr lang="en-US" sz="1800" dirty="0"/>
          </a:p>
          <a:p>
            <a:pPr marL="0" indent="0">
              <a:buNone/>
            </a:pPr>
            <a:endParaRPr lang="en-US" sz="2100" dirty="0"/>
          </a:p>
        </p:txBody>
      </p:sp>
      <p:sp>
        <p:nvSpPr>
          <p:cNvPr id="6" name="Title 1"/>
          <p:cNvSpPr>
            <a:spLocks noGrp="1"/>
          </p:cNvSpPr>
          <p:nvPr>
            <p:ph type="title"/>
          </p:nvPr>
        </p:nvSpPr>
        <p:spPr>
          <a:xfrm>
            <a:off x="387054" y="228600"/>
            <a:ext cx="8375946" cy="457049"/>
          </a:xfrm>
        </p:spPr>
        <p:txBody>
          <a:bodyPr/>
          <a:lstStyle/>
          <a:p>
            <a:r>
              <a:rPr lang="en-US" sz="3300" dirty="0" smtClean="0"/>
              <a:t>Call </a:t>
            </a:r>
            <a:r>
              <a:rPr lang="en-US" sz="3300" dirty="0"/>
              <a:t>to Action</a:t>
            </a:r>
            <a:endParaRPr lang="en-US" sz="2700" dirty="0"/>
          </a:p>
        </p:txBody>
      </p:sp>
    </p:spTree>
    <p:extLst>
      <p:ext uri="{BB962C8B-B14F-4D97-AF65-F5344CB8AC3E}">
        <p14:creationId xmlns:p14="http://schemas.microsoft.com/office/powerpoint/2010/main" val="324527787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VP Summit 2008 16X9 template">
  <a:themeElements>
    <a:clrScheme name="5-00355 MVP Summit 2008">
      <a:dk1>
        <a:sysClr val="windowText" lastClr="000000"/>
      </a:dk1>
      <a:lt1>
        <a:sysClr val="window" lastClr="FFFFFF"/>
      </a:lt1>
      <a:dk2>
        <a:srgbClr val="424456"/>
      </a:dk2>
      <a:lt2>
        <a:srgbClr val="DEDEDE"/>
      </a:lt2>
      <a:accent1>
        <a:srgbClr val="80BFF2"/>
      </a:accent1>
      <a:accent2>
        <a:srgbClr val="DC9366"/>
      </a:accent2>
      <a:accent3>
        <a:srgbClr val="03CDA7"/>
      </a:accent3>
      <a:accent4>
        <a:srgbClr val="FECB09"/>
      </a:accent4>
      <a:accent5>
        <a:srgbClr val="0F6ABD"/>
      </a:accent5>
      <a:accent6>
        <a:srgbClr val="A04DA3"/>
      </a:accent6>
      <a:hlink>
        <a:srgbClr val="FFFF00"/>
      </a:hlink>
      <a:folHlink>
        <a:srgbClr val="C2A874"/>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MVP Summit 2008 16X9 template</Template>
  <TotalTime>18098</TotalTime>
  <Words>1431</Words>
  <Application>Microsoft Office PowerPoint</Application>
  <PresentationFormat>On-screen Show (16:9)</PresentationFormat>
  <Paragraphs>346</Paragraphs>
  <Slides>25</Slides>
  <Notes>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MVP Summit 2008 16X9 template</vt:lpstr>
      <vt:lpstr>White with Courier font for code slides</vt:lpstr>
      <vt:lpstr>Performance Measurement and Case Studies  at MSN</vt:lpstr>
      <vt:lpstr>Performance Mission at MSN</vt:lpstr>
      <vt:lpstr>Agenda</vt:lpstr>
      <vt:lpstr>PowerPoint Presentation</vt:lpstr>
      <vt:lpstr>Our View of Perceived Performance</vt:lpstr>
      <vt:lpstr>Evolving Performance Metrics at MSN</vt:lpstr>
      <vt:lpstr>Measuring Rendering</vt:lpstr>
      <vt:lpstr>Measuring Responsiveness</vt:lpstr>
      <vt:lpstr>Call to Action</vt:lpstr>
      <vt:lpstr>PowerPoint Presentation</vt:lpstr>
      <vt:lpstr>Requirements</vt:lpstr>
      <vt:lpstr>Measurement Systems at MSN</vt:lpstr>
      <vt:lpstr>PowerPoint Presentation</vt:lpstr>
      <vt:lpstr>Measuring Business Impact at MSN</vt:lpstr>
      <vt:lpstr>Measuring Business Impact at MSN (cont.)</vt:lpstr>
      <vt:lpstr>PowerPoint Presentation</vt:lpstr>
      <vt:lpstr>Case Study :  Asynchronous jQuery Load</vt:lpstr>
      <vt:lpstr>Case Study :  Asynchronous jQuery Load (cont.)</vt:lpstr>
      <vt:lpstr>Case Study :  Improving JS Execution Time</vt:lpstr>
      <vt:lpstr>Case Study:  Delayed Ad Loading</vt:lpstr>
      <vt:lpstr>Case Study:  Delayed Ad Loading (cont.)</vt:lpstr>
      <vt:lpstr>Case Study:  Embedding Thumbnails  Contributor:  Mujtaba Khambatti (Bing Performance Team) </vt:lpstr>
      <vt:lpstr>PowerPoint Presentation</vt:lpstr>
      <vt:lpstr>Driving the Performance Mission</vt:lpstr>
      <vt:lpstr>Summary</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Roy</dc:creator>
  <cp:lastModifiedBy>Paul Roy</cp:lastModifiedBy>
  <cp:revision>705</cp:revision>
  <cp:lastPrinted>2011-05-20T20:51:14Z</cp:lastPrinted>
  <dcterms:created xsi:type="dcterms:W3CDTF">2011-04-28T21:28:47Z</dcterms:created>
  <dcterms:modified xsi:type="dcterms:W3CDTF">2011-06-15T18:16:01Z</dcterms:modified>
</cp:coreProperties>
</file>